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46"/>
  </p:notesMasterIdLst>
  <p:handoutMasterIdLst>
    <p:handoutMasterId r:id="rId47"/>
  </p:handoutMasterIdLst>
  <p:sldIdLst>
    <p:sldId id="2646" r:id="rId6"/>
    <p:sldId id="2643" r:id="rId7"/>
    <p:sldId id="2648" r:id="rId8"/>
    <p:sldId id="1554" r:id="rId9"/>
    <p:sldId id="2676" r:id="rId10"/>
    <p:sldId id="1296" r:id="rId11"/>
    <p:sldId id="1547" r:id="rId12"/>
    <p:sldId id="2691" r:id="rId13"/>
    <p:sldId id="1137" r:id="rId14"/>
    <p:sldId id="2677" r:id="rId15"/>
    <p:sldId id="2645" r:id="rId16"/>
    <p:sldId id="2651" r:id="rId17"/>
    <p:sldId id="2652" r:id="rId18"/>
    <p:sldId id="2678" r:id="rId19"/>
    <p:sldId id="2654" r:id="rId20"/>
    <p:sldId id="2655" r:id="rId21"/>
    <p:sldId id="2679" r:id="rId22"/>
    <p:sldId id="1020" r:id="rId23"/>
    <p:sldId id="999" r:id="rId24"/>
    <p:sldId id="2681" r:id="rId25"/>
    <p:sldId id="2680" r:id="rId26"/>
    <p:sldId id="1009" r:id="rId27"/>
    <p:sldId id="1067" r:id="rId28"/>
    <p:sldId id="2682" r:id="rId29"/>
    <p:sldId id="1013" r:id="rId30"/>
    <p:sldId id="2665" r:id="rId31"/>
    <p:sldId id="1068" r:id="rId32"/>
    <p:sldId id="1106" r:id="rId33"/>
    <p:sldId id="2683" r:id="rId34"/>
    <p:sldId id="1035" r:id="rId35"/>
    <p:sldId id="1304" r:id="rId36"/>
    <p:sldId id="2686" r:id="rId37"/>
    <p:sldId id="1037" r:id="rId38"/>
    <p:sldId id="1045" r:id="rId39"/>
    <p:sldId id="2687" r:id="rId40"/>
    <p:sldId id="1497" r:id="rId41"/>
    <p:sldId id="1069" r:id="rId42"/>
    <p:sldId id="2688" r:id="rId43"/>
    <p:sldId id="2689" r:id="rId44"/>
    <p:sldId id="288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8901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25985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472352" y="2394561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8650" y="2113424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203857" y="3136612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</a:rPr>
              <a:t>Java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40289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295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7316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5" r:id="rId10"/>
    <p:sldLayoutId id="21474836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82949" y="3529662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1417834" y="1463989"/>
            <a:ext cx="3930021" cy="3930021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56D6B7-9598-2E12-FCAA-2A7F9DF59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2394857"/>
            <a:ext cx="5429250" cy="8690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400" dirty="0"/>
              <a:t>Java</a:t>
            </a:r>
            <a:r>
              <a:rPr lang="zh-CN" altLang="en-US" sz="4400" dirty="0"/>
              <a:t>程序的基本语法</a:t>
            </a:r>
          </a:p>
        </p:txBody>
      </p:sp>
    </p:spTree>
    <p:extLst>
      <p:ext uri="{BB962C8B-B14F-4D97-AF65-F5344CB8AC3E}">
        <p14:creationId xmlns:p14="http://schemas.microsoft.com/office/powerpoint/2010/main" val="363914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A1600799-E012-45C8-21E7-34DF1FFA7F58}"/>
              </a:ext>
            </a:extLst>
          </p:cNvPr>
          <p:cNvSpPr/>
          <p:nvPr/>
        </p:nvSpPr>
        <p:spPr>
          <a:xfrm>
            <a:off x="7531984" y="1985115"/>
            <a:ext cx="1021707" cy="1101012"/>
          </a:xfrm>
          <a:prstGeom prst="leftBrace">
            <a:avLst>
              <a:gd name="adj1" fmla="val 21511"/>
              <a:gd name="adj2" fmla="val 499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9D0D92-9DF4-2612-0DF6-F78048FD858B}"/>
              </a:ext>
            </a:extLst>
          </p:cNvPr>
          <p:cNvSpPr txBox="1"/>
          <p:nvPr/>
        </p:nvSpPr>
        <p:spPr>
          <a:xfrm>
            <a:off x="8240467" y="2160474"/>
            <a:ext cx="335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自动类型转换、强制类型转换</a:t>
            </a:r>
            <a:endParaRPr lang="zh-CN" altLang="en-US" sz="1400" dirty="0">
              <a:solidFill>
                <a:srgbClr val="C00000"/>
              </a:solidFill>
            </a:endParaRPr>
          </a:p>
          <a:p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97277A-07DC-6FDF-703A-B44E1042DD25}"/>
              </a:ext>
            </a:extLst>
          </p:cNvPr>
          <p:cNvSpPr txBox="1"/>
          <p:nvPr/>
        </p:nvSpPr>
        <p:spPr>
          <a:xfrm>
            <a:off x="8240467" y="2600217"/>
            <a:ext cx="2352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表达式的自动类型提升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15477E02-DA5B-428A-9BCF-4DFD01F2E7CC}"/>
              </a:ext>
            </a:extLst>
          </p:cNvPr>
          <p:cNvSpPr txBox="1"/>
          <p:nvPr/>
        </p:nvSpPr>
        <p:spPr>
          <a:xfrm>
            <a:off x="576196" y="1604620"/>
            <a:ext cx="5573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DB50771B-61E0-400B-A7E5-58BA020006A2}"/>
              </a:ext>
            </a:extLst>
          </p:cNvPr>
          <p:cNvSpPr txBox="1">
            <a:spLocks/>
          </p:cNvSpPr>
          <p:nvPr/>
        </p:nvSpPr>
        <p:spPr>
          <a:xfrm>
            <a:off x="576196" y="984143"/>
            <a:ext cx="60885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什么是自动类型转换，为什么要进行自动类型转换？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09C54F-736E-4EBF-B8B7-CCF4CAD77A00}"/>
              </a:ext>
            </a:extLst>
          </p:cNvPr>
          <p:cNvSpPr txBox="1"/>
          <p:nvPr/>
        </p:nvSpPr>
        <p:spPr>
          <a:xfrm>
            <a:off x="690296" y="2364003"/>
            <a:ext cx="5573939" cy="73866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 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      int     long     float     double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</a:p>
          <a:p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char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059348B-D997-4A49-A3F7-C4DDC2659420}"/>
              </a:ext>
            </a:extLst>
          </p:cNvPr>
          <p:cNvCxnSpPr>
            <a:cxnSpLocks/>
          </p:cNvCxnSpPr>
          <p:nvPr/>
        </p:nvCxnSpPr>
        <p:spPr>
          <a:xfrm>
            <a:off x="1237863" y="2537458"/>
            <a:ext cx="376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583A217-4E92-41C4-86A0-03F1166AB708}"/>
              </a:ext>
            </a:extLst>
          </p:cNvPr>
          <p:cNvCxnSpPr>
            <a:cxnSpLocks/>
          </p:cNvCxnSpPr>
          <p:nvPr/>
        </p:nvCxnSpPr>
        <p:spPr>
          <a:xfrm>
            <a:off x="2406263" y="2537458"/>
            <a:ext cx="376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622648A-453C-4CEA-8298-34388FAACA75}"/>
              </a:ext>
            </a:extLst>
          </p:cNvPr>
          <p:cNvCxnSpPr>
            <a:cxnSpLocks/>
          </p:cNvCxnSpPr>
          <p:nvPr/>
        </p:nvCxnSpPr>
        <p:spPr>
          <a:xfrm>
            <a:off x="3222602" y="2555023"/>
            <a:ext cx="376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0BD8601-F561-4CCF-B68E-30E874861BA2}"/>
              </a:ext>
            </a:extLst>
          </p:cNvPr>
          <p:cNvCxnSpPr>
            <a:cxnSpLocks/>
          </p:cNvCxnSpPr>
          <p:nvPr/>
        </p:nvCxnSpPr>
        <p:spPr>
          <a:xfrm>
            <a:off x="4108557" y="2555023"/>
            <a:ext cx="376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9E3B669-C30A-4E49-92F1-CB0C35DC103C}"/>
              </a:ext>
            </a:extLst>
          </p:cNvPr>
          <p:cNvCxnSpPr>
            <a:cxnSpLocks/>
          </p:cNvCxnSpPr>
          <p:nvPr/>
        </p:nvCxnSpPr>
        <p:spPr>
          <a:xfrm>
            <a:off x="5102229" y="2537458"/>
            <a:ext cx="376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5A29BD8-3511-414C-83B4-64494C9C56DD}"/>
              </a:ext>
            </a:extLst>
          </p:cNvPr>
          <p:cNvCxnSpPr>
            <a:cxnSpLocks/>
          </p:cNvCxnSpPr>
          <p:nvPr/>
        </p:nvCxnSpPr>
        <p:spPr>
          <a:xfrm flipV="1">
            <a:off x="2255968" y="2687456"/>
            <a:ext cx="677333" cy="281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6161768-48C5-4DBB-C2F8-004F3CDB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62" y="1935554"/>
            <a:ext cx="664761" cy="241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354040-EA76-8E49-E1E9-80B2A87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747" y="1893382"/>
            <a:ext cx="517271" cy="261678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2BE0C03-C2F6-6FB2-8BBC-621398682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221" y="3498869"/>
            <a:ext cx="3172905" cy="89364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3BC29B1-A5DF-32A5-64DB-5752C08A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6" y="3459866"/>
            <a:ext cx="1367096" cy="33964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3B647C0-2B03-CDAA-CE3D-A1330CBB5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00" y="3973411"/>
            <a:ext cx="1367096" cy="339645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8B11B1D5-7A80-D442-EE7D-2B563FC11EA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073296" y="3799511"/>
            <a:ext cx="3288817" cy="343723"/>
          </a:xfrm>
          <a:prstGeom prst="bentConnector3">
            <a:avLst>
              <a:gd name="adj1" fmla="val 1012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9D06BB0-B7FF-AFB3-E8D6-D7A3C0A2956F}"/>
              </a:ext>
            </a:extLst>
          </p:cNvPr>
          <p:cNvSpPr txBox="1"/>
          <p:nvPr/>
        </p:nvSpPr>
        <p:spPr>
          <a:xfrm>
            <a:off x="581709" y="4670255"/>
            <a:ext cx="4142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自动类型转换在计算机中的执行原理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1BFE6DC-156F-22F5-8A83-CC24FA194701}"/>
              </a:ext>
            </a:extLst>
          </p:cNvPr>
          <p:cNvSpPr txBox="1"/>
          <p:nvPr/>
        </p:nvSpPr>
        <p:spPr>
          <a:xfrm>
            <a:off x="5095311" y="5783417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4D0747E-A1E2-20C6-547C-39CE2D638353}"/>
              </a:ext>
            </a:extLst>
          </p:cNvPr>
          <p:cNvSpPr/>
          <p:nvPr/>
        </p:nvSpPr>
        <p:spPr>
          <a:xfrm>
            <a:off x="959634" y="5208059"/>
            <a:ext cx="1197056" cy="350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92FE380-1E62-4B86-1CD3-905A16491B9C}"/>
              </a:ext>
            </a:extLst>
          </p:cNvPr>
          <p:cNvSpPr txBox="1"/>
          <p:nvPr/>
        </p:nvSpPr>
        <p:spPr>
          <a:xfrm>
            <a:off x="975538" y="5198830"/>
            <a:ext cx="1258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1FE7D04-F690-A3E5-FC11-F9FE26076462}"/>
              </a:ext>
            </a:extLst>
          </p:cNvPr>
          <p:cNvSpPr/>
          <p:nvPr/>
        </p:nvSpPr>
        <p:spPr>
          <a:xfrm>
            <a:off x="954214" y="5737252"/>
            <a:ext cx="4169228" cy="3407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9A4300D-D811-A539-59DD-DDB7404C2CF8}"/>
              </a:ext>
            </a:extLst>
          </p:cNvPr>
          <p:cNvSpPr txBox="1"/>
          <p:nvPr/>
        </p:nvSpPr>
        <p:spPr>
          <a:xfrm>
            <a:off x="4047744" y="5706473"/>
            <a:ext cx="1224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F755B69-9BC1-D054-7434-EA724F0D2C48}"/>
              </a:ext>
            </a:extLst>
          </p:cNvPr>
          <p:cNvSpPr txBox="1"/>
          <p:nvPr/>
        </p:nvSpPr>
        <p:spPr>
          <a:xfrm>
            <a:off x="2156690" y="5274405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05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4B5A2A6-E75F-AFF9-AFD9-0CBF2EFE6826}"/>
              </a:ext>
            </a:extLst>
          </p:cNvPr>
          <p:cNvSpPr txBox="1"/>
          <p:nvPr/>
        </p:nvSpPr>
        <p:spPr>
          <a:xfrm>
            <a:off x="644262" y="5220544"/>
            <a:ext cx="331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endParaRPr lang="zh-CN" altLang="en-US" sz="16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D0DD93C-D9B9-8DA8-F284-0F48CC0D1A08}"/>
              </a:ext>
            </a:extLst>
          </p:cNvPr>
          <p:cNvSpPr txBox="1"/>
          <p:nvPr/>
        </p:nvSpPr>
        <p:spPr>
          <a:xfrm>
            <a:off x="644262" y="5706473"/>
            <a:ext cx="331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zh-CN" altLang="en-US" sz="16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3F715C4-CDEF-C99E-8C0C-D19CDF0C1091}"/>
              </a:ext>
            </a:extLst>
          </p:cNvPr>
          <p:cNvSpPr txBox="1"/>
          <p:nvPr/>
        </p:nvSpPr>
        <p:spPr>
          <a:xfrm>
            <a:off x="1036673" y="5722985"/>
            <a:ext cx="3508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00000000 00000000 00000000 </a:t>
            </a:r>
            <a:endParaRPr lang="zh-CN" altLang="en-US" sz="1600" dirty="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47924A-C69D-2BAD-BC50-9A9B5841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类型转换</a:t>
            </a:r>
            <a:r>
              <a:rPr lang="en-US" altLang="zh-CN" dirty="0"/>
              <a:t>-</a:t>
            </a:r>
            <a:r>
              <a:rPr lang="zh-CN" altLang="en-US" dirty="0"/>
              <a:t>自动类型转换</a:t>
            </a:r>
          </a:p>
        </p:txBody>
      </p:sp>
    </p:spTree>
    <p:extLst>
      <p:ext uri="{BB962C8B-B14F-4D97-AF65-F5344CB8AC3E}">
        <p14:creationId xmlns:p14="http://schemas.microsoft.com/office/powerpoint/2010/main" val="119334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8" grpId="0" animBg="1"/>
      <p:bldP spid="12" grpId="0" animBg="1"/>
      <p:bldP spid="13" grpId="0" animBg="1"/>
      <p:bldP spid="15" grpId="0" animBg="1"/>
      <p:bldP spid="73" grpId="0"/>
      <p:bldP spid="75" grpId="0"/>
      <p:bldP spid="79" grpId="0" animBg="1"/>
      <p:bldP spid="80" grpId="0"/>
      <p:bldP spid="81" grpId="0" animBg="1"/>
      <p:bldP spid="82" grpId="0"/>
      <p:bldP spid="83" grpId="0"/>
      <p:bldP spid="84" grpId="0"/>
      <p:bldP spid="85" grpId="0"/>
      <p:bldP spid="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15477E02-DA5B-428A-9BCF-4DFD01F2E7CC}"/>
              </a:ext>
            </a:extLst>
          </p:cNvPr>
          <p:cNvSpPr txBox="1"/>
          <p:nvPr/>
        </p:nvSpPr>
        <p:spPr>
          <a:xfrm>
            <a:off x="576196" y="1640130"/>
            <a:ext cx="9517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 不可以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的变量，会报错，需要强制类型转换过去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DB50771B-61E0-400B-A7E5-58BA020006A2}"/>
              </a:ext>
            </a:extLst>
          </p:cNvPr>
          <p:cNvSpPr txBox="1">
            <a:spLocks/>
          </p:cNvSpPr>
          <p:nvPr/>
        </p:nvSpPr>
        <p:spPr>
          <a:xfrm>
            <a:off x="576197" y="1019653"/>
            <a:ext cx="60885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什么是强制类型转换，为什么要进行强制类型转换？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5614BF6-4C0E-4E19-B187-51B3DECCD9AA}"/>
              </a:ext>
            </a:extLst>
          </p:cNvPr>
          <p:cNvSpPr txBox="1"/>
          <p:nvPr/>
        </p:nvSpPr>
        <p:spPr>
          <a:xfrm>
            <a:off x="732561" y="2178423"/>
            <a:ext cx="3622616" cy="335798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3F24111-70FD-4F38-9A71-205BB5603F58}"/>
              </a:ext>
            </a:extLst>
          </p:cNvPr>
          <p:cNvSpPr txBox="1"/>
          <p:nvPr/>
        </p:nvSpPr>
        <p:spPr>
          <a:xfrm>
            <a:off x="732561" y="2833422"/>
            <a:ext cx="2662087" cy="89364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20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DCEF0E-6DD8-4D67-8845-089E1D862926}"/>
              </a:ext>
            </a:extLst>
          </p:cNvPr>
          <p:cNvSpPr txBox="1"/>
          <p:nvPr/>
        </p:nvSpPr>
        <p:spPr>
          <a:xfrm>
            <a:off x="7105904" y="3407043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0010100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1C5B78-2158-4931-B50D-853647377CC1}"/>
              </a:ext>
            </a:extLst>
          </p:cNvPr>
          <p:cNvSpPr/>
          <p:nvPr/>
        </p:nvSpPr>
        <p:spPr>
          <a:xfrm>
            <a:off x="7158723" y="3425143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BE094F0-8DC4-4D11-A67F-AAFFE9BE067A}"/>
              </a:ext>
            </a:extLst>
          </p:cNvPr>
          <p:cNvSpPr/>
          <p:nvPr/>
        </p:nvSpPr>
        <p:spPr>
          <a:xfrm>
            <a:off x="3775615" y="2859917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BD7DC1B-F76B-4588-B5C5-5A0CAB025AC2}"/>
              </a:ext>
            </a:extLst>
          </p:cNvPr>
          <p:cNvSpPr txBox="1"/>
          <p:nvPr/>
        </p:nvSpPr>
        <p:spPr>
          <a:xfrm>
            <a:off x="3739260" y="2832120"/>
            <a:ext cx="471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0000000 00000000 00000000 00010100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AAF45B1-FFC2-405F-8888-E9F515293E77}"/>
              </a:ext>
            </a:extLst>
          </p:cNvPr>
          <p:cNvSpPr txBox="1"/>
          <p:nvPr/>
        </p:nvSpPr>
        <p:spPr>
          <a:xfrm>
            <a:off x="3470868" y="2806462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752339B-5911-4380-AF6A-A21CF7C3D9CD}"/>
              </a:ext>
            </a:extLst>
          </p:cNvPr>
          <p:cNvSpPr txBox="1"/>
          <p:nvPr/>
        </p:nvSpPr>
        <p:spPr>
          <a:xfrm>
            <a:off x="6840609" y="3095963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b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8D95EE2-9000-4A1F-BB27-EDD09967C790}"/>
              </a:ext>
            </a:extLst>
          </p:cNvPr>
          <p:cNvSpPr/>
          <p:nvPr/>
        </p:nvSpPr>
        <p:spPr>
          <a:xfrm>
            <a:off x="7105904" y="2737010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40BD48C-3B3F-497E-AF5A-95D9698183D9}"/>
              </a:ext>
            </a:extLst>
          </p:cNvPr>
          <p:cNvSpPr txBox="1"/>
          <p:nvPr/>
        </p:nvSpPr>
        <p:spPr>
          <a:xfrm>
            <a:off x="3660112" y="3130179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3B7A1AA-B4A5-46E2-AF93-D69FAB8AED38}"/>
              </a:ext>
            </a:extLst>
          </p:cNvPr>
          <p:cNvSpPr txBox="1"/>
          <p:nvPr/>
        </p:nvSpPr>
        <p:spPr>
          <a:xfrm>
            <a:off x="7071051" y="3701341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905C8B9-9811-431B-8D6D-257921F7CDAC}"/>
              </a:ext>
            </a:extLst>
          </p:cNvPr>
          <p:cNvSpPr txBox="1"/>
          <p:nvPr/>
        </p:nvSpPr>
        <p:spPr>
          <a:xfrm>
            <a:off x="732561" y="4041938"/>
            <a:ext cx="2738307" cy="89364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-36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378E68-60F6-4201-8BE1-BEEA7EF7C67C}"/>
              </a:ext>
            </a:extLst>
          </p:cNvPr>
          <p:cNvSpPr txBox="1"/>
          <p:nvPr/>
        </p:nvSpPr>
        <p:spPr>
          <a:xfrm>
            <a:off x="7108342" y="4700905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1011100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EB7B43-95DD-4DAA-AA14-8762A526410C}"/>
              </a:ext>
            </a:extLst>
          </p:cNvPr>
          <p:cNvSpPr/>
          <p:nvPr/>
        </p:nvSpPr>
        <p:spPr>
          <a:xfrm>
            <a:off x="7158723" y="4744431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227FBC1-7B6E-4A12-930B-7B30A22E2F05}"/>
              </a:ext>
            </a:extLst>
          </p:cNvPr>
          <p:cNvSpPr/>
          <p:nvPr/>
        </p:nvSpPr>
        <p:spPr>
          <a:xfrm>
            <a:off x="3755775" y="4158986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2E34D2-8D2D-47F3-8D12-D88E99CC2614}"/>
              </a:ext>
            </a:extLst>
          </p:cNvPr>
          <p:cNvSpPr txBox="1"/>
          <p:nvPr/>
        </p:nvSpPr>
        <p:spPr>
          <a:xfrm>
            <a:off x="3739260" y="4136669"/>
            <a:ext cx="462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00000101 11011100‬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69E4FB-1D91-43D3-9254-1172C0565B97}"/>
              </a:ext>
            </a:extLst>
          </p:cNvPr>
          <p:cNvSpPr txBox="1"/>
          <p:nvPr/>
        </p:nvSpPr>
        <p:spPr>
          <a:xfrm>
            <a:off x="3470868" y="4125750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B7DF9C-D68F-4FB4-A71C-01ED8EE74B0C}"/>
              </a:ext>
            </a:extLst>
          </p:cNvPr>
          <p:cNvSpPr txBox="1"/>
          <p:nvPr/>
        </p:nvSpPr>
        <p:spPr>
          <a:xfrm>
            <a:off x="6840609" y="4415251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j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67BDB-63BD-4C88-9123-BB1D621BBC3D}"/>
              </a:ext>
            </a:extLst>
          </p:cNvPr>
          <p:cNvSpPr/>
          <p:nvPr/>
        </p:nvSpPr>
        <p:spPr>
          <a:xfrm>
            <a:off x="7089696" y="4057301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2F2724-4F63-42E8-AA81-26E3103547F4}"/>
              </a:ext>
            </a:extLst>
          </p:cNvPr>
          <p:cNvSpPr txBox="1"/>
          <p:nvPr/>
        </p:nvSpPr>
        <p:spPr>
          <a:xfrm>
            <a:off x="3660112" y="4449467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A0ED5F-937D-4902-A47F-2C6214C098C1}"/>
              </a:ext>
            </a:extLst>
          </p:cNvPr>
          <p:cNvSpPr txBox="1"/>
          <p:nvPr/>
        </p:nvSpPr>
        <p:spPr>
          <a:xfrm>
            <a:off x="7071051" y="5020629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020E4D-4700-45CD-AF98-FED6FEB47C82}"/>
              </a:ext>
            </a:extLst>
          </p:cNvPr>
          <p:cNvSpPr txBox="1"/>
          <p:nvPr/>
        </p:nvSpPr>
        <p:spPr>
          <a:xfrm>
            <a:off x="576196" y="5045763"/>
            <a:ext cx="9711414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r>
              <a:rPr lang="zh-CN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造成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丢失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溢出；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转成整型，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丢掉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部分</a:t>
            </a:r>
            <a:r>
              <a:rPr lang="zh-CN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，保留整数部分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5417402-D360-ABA7-9A8A-052E9BD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类型转换</a:t>
            </a:r>
            <a:r>
              <a:rPr lang="en-US" altLang="zh-CN" dirty="0"/>
              <a:t>-</a:t>
            </a:r>
            <a:r>
              <a:rPr lang="zh-CN" altLang="en-US" dirty="0"/>
              <a:t>强制类型转换</a:t>
            </a:r>
          </a:p>
        </p:txBody>
      </p:sp>
    </p:spTree>
    <p:extLst>
      <p:ext uri="{BB962C8B-B14F-4D97-AF65-F5344CB8AC3E}">
        <p14:creationId xmlns:p14="http://schemas.microsoft.com/office/powerpoint/2010/main" val="9726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70" grpId="0" animBg="1"/>
      <p:bldP spid="2" grpId="0"/>
      <p:bldP spid="3" grpId="0" animBg="1"/>
      <p:bldP spid="87" grpId="0" animBg="1"/>
      <p:bldP spid="88" grpId="0"/>
      <p:bldP spid="89" grpId="0"/>
      <p:bldP spid="90" grpId="0"/>
      <p:bldP spid="91" grpId="0" animBg="1"/>
      <p:bldP spid="92" grpId="0"/>
      <p:bldP spid="93" grpId="0"/>
      <p:bldP spid="57" grpId="0" animBg="1"/>
      <p:bldP spid="27" grpId="0"/>
      <p:bldP spid="28" grpId="0" animBg="1"/>
      <p:bldP spid="29" grpId="0" animBg="1"/>
      <p:bldP spid="32" grpId="0"/>
      <p:bldP spid="51" grpId="0"/>
      <p:bldP spid="52" grpId="0"/>
      <p:bldP spid="5" grpId="0" animBg="1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3634" y="2034580"/>
            <a:ext cx="7170081" cy="3962399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为什么要进行类型转换？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存在不同类型的变量赋值给其他类型的变量</a:t>
            </a: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什么是自动类型转换？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什么是强制类型转换？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默认情况下，大范围类型的变量直接赋值给小范围类型的变量会报错！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强制类型转换有哪些需要注意的？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可能出现数据丢失。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小数强制转换成整数是直接截断小数保留整数。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26DAF67-615E-4AA8-A174-9859CE90768D}"/>
              </a:ext>
            </a:extLst>
          </p:cNvPr>
          <p:cNvSpPr txBox="1"/>
          <p:nvPr/>
        </p:nvSpPr>
        <p:spPr>
          <a:xfrm>
            <a:off x="4809526" y="4353855"/>
            <a:ext cx="3922212" cy="33855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3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A1600799-E012-45C8-21E7-34DF1FFA7F58}"/>
              </a:ext>
            </a:extLst>
          </p:cNvPr>
          <p:cNvSpPr/>
          <p:nvPr/>
        </p:nvSpPr>
        <p:spPr>
          <a:xfrm>
            <a:off x="7531984" y="1985115"/>
            <a:ext cx="1021707" cy="1101012"/>
          </a:xfrm>
          <a:prstGeom prst="leftBrace">
            <a:avLst>
              <a:gd name="adj1" fmla="val 21511"/>
              <a:gd name="adj2" fmla="val 499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9D0D92-9DF4-2612-0DF6-F78048FD858B}"/>
              </a:ext>
            </a:extLst>
          </p:cNvPr>
          <p:cNvSpPr txBox="1"/>
          <p:nvPr/>
        </p:nvSpPr>
        <p:spPr>
          <a:xfrm>
            <a:off x="8240467" y="2160474"/>
            <a:ext cx="335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自动类型转换、强制类型转换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97277A-07DC-6FDF-703A-B44E1042DD25}"/>
              </a:ext>
            </a:extLst>
          </p:cNvPr>
          <p:cNvSpPr txBox="1"/>
          <p:nvPr/>
        </p:nvSpPr>
        <p:spPr>
          <a:xfrm>
            <a:off x="8240467" y="2600217"/>
            <a:ext cx="2352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表达式的自动类型提升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">
            <a:extLst>
              <a:ext uri="{FF2B5EF4-FFF2-40B4-BE49-F238E27FC236}">
                <a16:creationId xmlns:a16="http://schemas.microsoft.com/office/drawing/2014/main" id="{75426E87-F13F-45D4-B405-C8A041BCC39A}"/>
              </a:ext>
            </a:extLst>
          </p:cNvPr>
          <p:cNvSpPr txBox="1"/>
          <p:nvPr/>
        </p:nvSpPr>
        <p:spPr>
          <a:xfrm>
            <a:off x="576196" y="1495057"/>
            <a:ext cx="8488313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在表达式中，小范围类型的变量，会自动转换成表达式中较大范围的类型，再参与运算。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EC378C-038D-4176-A71A-E0229BD009B3}"/>
              </a:ext>
            </a:extLst>
          </p:cNvPr>
          <p:cNvSpPr txBox="1"/>
          <p:nvPr/>
        </p:nvSpPr>
        <p:spPr>
          <a:xfrm>
            <a:off x="576196" y="2696059"/>
            <a:ext cx="8097058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表达式的最终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类型由表达式中的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最高类型决定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直接转换成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961DCD-287F-4142-AF00-71F45A6BE537}"/>
              </a:ext>
            </a:extLst>
          </p:cNvPr>
          <p:cNvSpPr txBox="1"/>
          <p:nvPr/>
        </p:nvSpPr>
        <p:spPr>
          <a:xfrm>
            <a:off x="699743" y="2139256"/>
            <a:ext cx="6722368" cy="33855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、short、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82FB8C3-1B5B-4073-9848-395A911C5424}"/>
              </a:ext>
            </a:extLst>
          </p:cNvPr>
          <p:cNvCxnSpPr>
            <a:cxnSpLocks/>
          </p:cNvCxnSpPr>
          <p:nvPr/>
        </p:nvCxnSpPr>
        <p:spPr>
          <a:xfrm>
            <a:off x="2787101" y="2331373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49565C-D359-4FD6-987C-41F109CB1BFC}"/>
              </a:ext>
            </a:extLst>
          </p:cNvPr>
          <p:cNvCxnSpPr>
            <a:cxnSpLocks/>
          </p:cNvCxnSpPr>
          <p:nvPr/>
        </p:nvCxnSpPr>
        <p:spPr>
          <a:xfrm>
            <a:off x="3761487" y="2321885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93D7F1E-949A-4078-BED1-B5685C3A3BF9}"/>
              </a:ext>
            </a:extLst>
          </p:cNvPr>
          <p:cNvCxnSpPr>
            <a:cxnSpLocks/>
          </p:cNvCxnSpPr>
          <p:nvPr/>
        </p:nvCxnSpPr>
        <p:spPr>
          <a:xfrm>
            <a:off x="4745324" y="2331373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8879F82-84E1-4EC8-AF6F-FB5088F04DE3}"/>
              </a:ext>
            </a:extLst>
          </p:cNvPr>
          <p:cNvCxnSpPr>
            <a:cxnSpLocks/>
          </p:cNvCxnSpPr>
          <p:nvPr/>
        </p:nvCxnSpPr>
        <p:spPr>
          <a:xfrm>
            <a:off x="5843567" y="2321885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FEAEF2FA-805F-4AF3-98DE-B4910FA108D5}"/>
              </a:ext>
            </a:extLst>
          </p:cNvPr>
          <p:cNvSpPr txBox="1">
            <a:spLocks/>
          </p:cNvSpPr>
          <p:nvPr/>
        </p:nvSpPr>
        <p:spPr>
          <a:xfrm>
            <a:off x="576196" y="1019334"/>
            <a:ext cx="258265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表达式的自动类型转换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E82F9E-57C9-52EE-1A12-C13AC8F8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表达式的自动类型提升</a:t>
            </a:r>
          </a:p>
        </p:txBody>
      </p:sp>
    </p:spTree>
    <p:extLst>
      <p:ext uri="{BB962C8B-B14F-4D97-AF65-F5344CB8AC3E}">
        <p14:creationId xmlns:p14="http://schemas.microsoft.com/office/powerpoint/2010/main" val="36765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表达式的自动类型转换是什么样的？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小范围的类型会自动转换成大范围的类型运算。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表达式的最终结果类型是由谁决定的？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最终类型由表达式中的最高类型决定。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表达式的有哪些类型转换是需要注意的？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char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是直接转换成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72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4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8F9748C-118D-4CC4-94B2-169739F4581C}"/>
              </a:ext>
            </a:extLst>
          </p:cNvPr>
          <p:cNvSpPr txBox="1">
            <a:spLocks/>
          </p:cNvSpPr>
          <p:nvPr/>
        </p:nvSpPr>
        <p:spPr>
          <a:xfrm>
            <a:off x="576196" y="810814"/>
            <a:ext cx="4735437" cy="120043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b="0" dirty="0"/>
              <a:t>输出：把程序中的数据展示出来。</a:t>
            </a:r>
            <a:endParaRPr kumimoji="1" lang="en-US" altLang="zh-CN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b="0" dirty="0"/>
              <a:t>输入：程序读取用户键盘输入的数据。</a:t>
            </a:r>
            <a:endParaRPr kumimoji="1" lang="en-US" altLang="zh-CN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D392BF-DFA1-A30F-5185-DEAEF4F7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E03B80-1266-DF5E-80A2-E681A143C8FA}"/>
              </a:ext>
            </a:extLst>
          </p:cNvPr>
          <p:cNvSpPr txBox="1"/>
          <p:nvPr/>
        </p:nvSpPr>
        <p:spPr>
          <a:xfrm>
            <a:off x="4437241" y="1058865"/>
            <a:ext cx="3659193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World!"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C222646-853E-7D22-1FA1-4BBD4BE89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0995E-762B-11DC-861E-52827384B36F}"/>
              </a:ext>
            </a:extLst>
          </p:cNvPr>
          <p:cNvSpPr txBox="1"/>
          <p:nvPr/>
        </p:nvSpPr>
        <p:spPr>
          <a:xfrm>
            <a:off x="4874437" y="1614693"/>
            <a:ext cx="3659193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通过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Java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提供的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Scanner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程序来实现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64D1E4-4B3C-55D3-A5E4-5B5491E7895F}"/>
              </a:ext>
            </a:extLst>
          </p:cNvPr>
          <p:cNvSpPr txBox="1"/>
          <p:nvPr/>
        </p:nvSpPr>
        <p:spPr>
          <a:xfrm>
            <a:off x="662528" y="3045282"/>
            <a:ext cx="7260102" cy="138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 Programming Interface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：应用程序编程接口）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写好的程序，咱们程序员可以直接拿来调用。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为自己写好的程序提供了相应的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程序使用说明书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(API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828EC0-E6D1-0F12-4699-472F719E6EB9}"/>
              </a:ext>
            </a:extLst>
          </p:cNvPr>
          <p:cNvSpPr txBox="1"/>
          <p:nvPr/>
        </p:nvSpPr>
        <p:spPr>
          <a:xfrm>
            <a:off x="727867" y="5281593"/>
            <a:ext cx="7982109" cy="427105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https://www.oracle.com/java/technologies/javase-jdk21-doc-downloads.html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3E3730-EC2F-2544-A6AC-5D59ED3C7A88}"/>
              </a:ext>
            </a:extLst>
          </p:cNvPr>
          <p:cNvSpPr txBox="1"/>
          <p:nvPr/>
        </p:nvSpPr>
        <p:spPr>
          <a:xfrm flipH="1">
            <a:off x="662528" y="4771608"/>
            <a:ext cx="23802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852A1C6-7188-4F73-E220-93E37B77DA49}"/>
              </a:ext>
            </a:extLst>
          </p:cNvPr>
          <p:cNvGrpSpPr/>
          <p:nvPr/>
        </p:nvGrpSpPr>
        <p:grpSpPr>
          <a:xfrm>
            <a:off x="771911" y="2213534"/>
            <a:ext cx="5142522" cy="504160"/>
            <a:chOff x="3353164" y="5713851"/>
            <a:chExt cx="3661537" cy="61197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ABD6ACA-DF3A-C6F0-4450-A580A0DD03A8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70">
                <a:extLst>
                  <a:ext uri="{FF2B5EF4-FFF2-40B4-BE49-F238E27FC236}">
                    <a16:creationId xmlns:a16="http://schemas.microsoft.com/office/drawing/2014/main" id="{B471D22B-0D9A-B56C-0D46-DAA2FD125A9C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71">
                <a:extLst>
                  <a:ext uri="{FF2B5EF4-FFF2-40B4-BE49-F238E27FC236}">
                    <a16:creationId xmlns:a16="http://schemas.microsoft.com/office/drawing/2014/main" id="{5F93A81B-2EFC-C215-572E-CD49088EA349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TextBox 69">
              <a:extLst>
                <a:ext uri="{FF2B5EF4-FFF2-40B4-BE49-F238E27FC236}">
                  <a16:creationId xmlns:a16="http://schemas.microsoft.com/office/drawing/2014/main" id="{04B03D43-B44F-1205-0C84-8492C4E0D498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Scanner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是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提供好的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API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，程序员可以直接调用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24AEB5A-21E8-48B8-8E58-5CABA6AFDE80}"/>
              </a:ext>
            </a:extLst>
          </p:cNvPr>
          <p:cNvSpPr/>
          <p:nvPr/>
        </p:nvSpPr>
        <p:spPr>
          <a:xfrm>
            <a:off x="7240426" y="2229027"/>
            <a:ext cx="3270845" cy="2053690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289A1E-810A-4181-9DC0-CAD0C53CEEC0}"/>
              </a:ext>
            </a:extLst>
          </p:cNvPr>
          <p:cNvSpPr txBox="1"/>
          <p:nvPr/>
        </p:nvSpPr>
        <p:spPr>
          <a:xfrm>
            <a:off x="7512302" y="2556615"/>
            <a:ext cx="2829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等开发工具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3C7E00-03FE-48BC-A076-20A985C290E3}"/>
              </a:ext>
            </a:extLst>
          </p:cNvPr>
          <p:cNvSpPr txBox="1"/>
          <p:nvPr/>
        </p:nvSpPr>
        <p:spPr>
          <a:xfrm>
            <a:off x="7062634" y="2262161"/>
            <a:ext cx="116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圆角矩形 1">
            <a:extLst>
              <a:ext uri="{FF2B5EF4-FFF2-40B4-BE49-F238E27FC236}">
                <a16:creationId xmlns:a16="http://schemas.microsoft.com/office/drawing/2014/main" id="{E88A08C6-07AC-9D50-A4C8-003E86D44AD1}"/>
              </a:ext>
            </a:extLst>
          </p:cNvPr>
          <p:cNvSpPr/>
          <p:nvPr/>
        </p:nvSpPr>
        <p:spPr>
          <a:xfrm>
            <a:off x="7609480" y="3004957"/>
            <a:ext cx="2635135" cy="1111240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01A6AF-B896-408F-3060-805D2403166F}"/>
              </a:ext>
            </a:extLst>
          </p:cNvPr>
          <p:cNvSpPr txBox="1"/>
          <p:nvPr/>
        </p:nvSpPr>
        <p:spPr>
          <a:xfrm>
            <a:off x="8381291" y="3002874"/>
            <a:ext cx="1109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</a:p>
        </p:txBody>
      </p:sp>
      <p:sp>
        <p:nvSpPr>
          <p:cNvPr id="27" name="圆角矩形 9">
            <a:extLst>
              <a:ext uri="{FF2B5EF4-FFF2-40B4-BE49-F238E27FC236}">
                <a16:creationId xmlns:a16="http://schemas.microsoft.com/office/drawing/2014/main" id="{ABE6557C-48E9-36F4-AAAE-C9DC65D0BD6A}"/>
              </a:ext>
            </a:extLst>
          </p:cNvPr>
          <p:cNvSpPr/>
          <p:nvPr/>
        </p:nvSpPr>
        <p:spPr>
          <a:xfrm>
            <a:off x="9101011" y="3337136"/>
            <a:ext cx="1046787" cy="6052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28" name="圆角矩形 10">
            <a:extLst>
              <a:ext uri="{FF2B5EF4-FFF2-40B4-BE49-F238E27FC236}">
                <a16:creationId xmlns:a16="http://schemas.microsoft.com/office/drawing/2014/main" id="{51C71E7A-9887-092B-CD62-5D8ED952CCA7}"/>
              </a:ext>
            </a:extLst>
          </p:cNvPr>
          <p:cNvSpPr/>
          <p:nvPr/>
        </p:nvSpPr>
        <p:spPr>
          <a:xfrm>
            <a:off x="7839055" y="3310868"/>
            <a:ext cx="948807" cy="640594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0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  <p:bldP spid="24" grpId="0"/>
      <p:bldP spid="25" grpId="0" animBg="1"/>
      <p:bldP spid="26" grpId="0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13062-3D99-755E-339F-C908CDD7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Scanner</a:t>
            </a:r>
            <a:r>
              <a:rPr kumimoji="1" lang="zh-CN" altLang="en-US" dirty="0"/>
              <a:t>接收用户键盘输入的数据，需要三个步骤：</a:t>
            </a:r>
            <a:br>
              <a:rPr kumimoji="1" lang="zh-CN" altLang="en-US" dirty="0"/>
            </a:b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5C9CDC-97A3-4C6D-ABA6-DC87946094DD}"/>
              </a:ext>
            </a:extLst>
          </p:cNvPr>
          <p:cNvSpPr txBox="1"/>
          <p:nvPr/>
        </p:nvSpPr>
        <p:spPr>
          <a:xfrm>
            <a:off x="576196" y="1394394"/>
            <a:ext cx="540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①：导包：告诉程序去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的哪个包中找扫描器技术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A1FFF2-C8DB-40C6-A96C-20B69DE1C479}"/>
              </a:ext>
            </a:extLst>
          </p:cNvPr>
          <p:cNvSpPr txBox="1"/>
          <p:nvPr/>
        </p:nvSpPr>
        <p:spPr>
          <a:xfrm>
            <a:off x="576196" y="2261829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②：抄代码：代表得到键盘扫描器对象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E6F04F-283D-4344-B838-5B2EC47FDD54}"/>
              </a:ext>
            </a:extLst>
          </p:cNvPr>
          <p:cNvSpPr txBox="1"/>
          <p:nvPr/>
        </p:nvSpPr>
        <p:spPr>
          <a:xfrm>
            <a:off x="576196" y="3067893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③：抄代码：等待接收用户输入数据。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6AFE8-068D-43B0-865C-80E3B8E92CFB}"/>
              </a:ext>
            </a:extLst>
          </p:cNvPr>
          <p:cNvSpPr txBox="1"/>
          <p:nvPr/>
        </p:nvSpPr>
        <p:spPr>
          <a:xfrm>
            <a:off x="5923952" y="1106054"/>
            <a:ext cx="4740032" cy="421762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package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com.itheima.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java.util.Scanner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 sc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Scanner(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您的年龄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   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年龄是：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请输入您的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名称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欢迎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4A6603-C45C-4C8D-BFBB-B9A3FEA57DAA}"/>
              </a:ext>
            </a:extLst>
          </p:cNvPr>
          <p:cNvCxnSpPr>
            <a:cxnSpLocks/>
          </p:cNvCxnSpPr>
          <p:nvPr/>
        </p:nvCxnSpPr>
        <p:spPr>
          <a:xfrm>
            <a:off x="5194901" y="1567324"/>
            <a:ext cx="781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63DDB09-BFF7-4619-A953-0D72086131DB}"/>
              </a:ext>
            </a:extLst>
          </p:cNvPr>
          <p:cNvCxnSpPr>
            <a:cxnSpLocks/>
          </p:cNvCxnSpPr>
          <p:nvPr/>
        </p:nvCxnSpPr>
        <p:spPr>
          <a:xfrm>
            <a:off x="4719418" y="2400421"/>
            <a:ext cx="19378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6C5DBF1-DDC6-4D00-A248-AA8ACAA7295F}"/>
              </a:ext>
            </a:extLst>
          </p:cNvPr>
          <p:cNvSpPr/>
          <p:nvPr/>
        </p:nvSpPr>
        <p:spPr>
          <a:xfrm>
            <a:off x="5976783" y="1435217"/>
            <a:ext cx="2289907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526EB3-170D-40EA-95BB-F2EFA155D21E}"/>
              </a:ext>
            </a:extLst>
          </p:cNvPr>
          <p:cNvSpPr/>
          <p:nvPr/>
        </p:nvSpPr>
        <p:spPr>
          <a:xfrm>
            <a:off x="6657265" y="2235269"/>
            <a:ext cx="3102387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78B9AC-E357-43A6-B90F-DE8EE9C9D16C}"/>
              </a:ext>
            </a:extLst>
          </p:cNvPr>
          <p:cNvSpPr/>
          <p:nvPr/>
        </p:nvSpPr>
        <p:spPr>
          <a:xfrm>
            <a:off x="6657265" y="3067893"/>
            <a:ext cx="2177145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A54CD83-2AE1-4130-B86C-7B539EE93622}"/>
              </a:ext>
            </a:extLst>
          </p:cNvPr>
          <p:cNvCxnSpPr>
            <a:cxnSpLocks/>
          </p:cNvCxnSpPr>
          <p:nvPr/>
        </p:nvCxnSpPr>
        <p:spPr>
          <a:xfrm>
            <a:off x="3989746" y="3223297"/>
            <a:ext cx="26675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0A025B9-421D-4100-B87B-61E55BD5015A}"/>
              </a:ext>
            </a:extLst>
          </p:cNvPr>
          <p:cNvCxnSpPr>
            <a:cxnSpLocks/>
          </p:cNvCxnSpPr>
          <p:nvPr/>
        </p:nvCxnSpPr>
        <p:spPr>
          <a:xfrm>
            <a:off x="3989746" y="3304825"/>
            <a:ext cx="2616158" cy="103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34B0D3B-2CD0-4592-8996-845F6EF6F420}"/>
              </a:ext>
            </a:extLst>
          </p:cNvPr>
          <p:cNvSpPr/>
          <p:nvPr/>
        </p:nvSpPr>
        <p:spPr>
          <a:xfrm>
            <a:off x="6605904" y="4176984"/>
            <a:ext cx="2177145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D87ADC-B41B-4FD7-80BA-E8CFAD4C89A2}"/>
              </a:ext>
            </a:extLst>
          </p:cNvPr>
          <p:cNvSpPr txBox="1"/>
          <p:nvPr/>
        </p:nvSpPr>
        <p:spPr>
          <a:xfrm>
            <a:off x="686612" y="3971590"/>
            <a:ext cx="5169386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en-US" altLang="zh-CN" sz="14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包下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包不需要我们导包，是默认的包。</a:t>
            </a:r>
          </a:p>
        </p:txBody>
      </p:sp>
    </p:spTree>
    <p:extLst>
      <p:ext uri="{BB962C8B-B14F-4D97-AF65-F5344CB8AC3E}">
        <p14:creationId xmlns:p14="http://schemas.microsoft.com/office/powerpoint/2010/main" val="25862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 animBg="1"/>
      <p:bldP spid="17" grpId="0" animBg="1"/>
      <p:bldP spid="36" grpId="0" animBg="1"/>
      <p:bldP spid="37" grpId="0" animBg="1"/>
      <p:bldP spid="42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5464C4-3318-3C51-5612-28B51647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91" y="3710331"/>
            <a:ext cx="3428130" cy="1507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CFD1BB-E4EA-52D3-D44F-4422B225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91" y="2410425"/>
            <a:ext cx="3223539" cy="1135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E36E83-EAB1-6D3A-3660-CF34C04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0" y="2451500"/>
            <a:ext cx="3053840" cy="2891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CD981D-8813-E2B3-5C93-23760D45F96E}"/>
              </a:ext>
            </a:extLst>
          </p:cNvPr>
          <p:cNvGrpSpPr/>
          <p:nvPr/>
        </p:nvGrpSpPr>
        <p:grpSpPr>
          <a:xfrm>
            <a:off x="649036" y="5642239"/>
            <a:ext cx="5142522" cy="504160"/>
            <a:chOff x="3353164" y="5713851"/>
            <a:chExt cx="3661537" cy="61197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B0F415-D757-1F7E-AA53-8D4671810AB3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圆角矩形 70">
                <a:extLst>
                  <a:ext uri="{FF2B5EF4-FFF2-40B4-BE49-F238E27FC236}">
                    <a16:creationId xmlns:a16="http://schemas.microsoft.com/office/drawing/2014/main" id="{6F5F38F0-D8AC-5FAB-8F92-25BA5EFCD77B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圆角矩形 71">
                <a:extLst>
                  <a:ext uri="{FF2B5EF4-FFF2-40B4-BE49-F238E27FC236}">
                    <a16:creationId xmlns:a16="http://schemas.microsoft.com/office/drawing/2014/main" id="{DFFE56AF-3B65-2212-0993-2ADBEF78E11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0" name="TextBox 69">
              <a:extLst>
                <a:ext uri="{FF2B5EF4-FFF2-40B4-BE49-F238E27FC236}">
                  <a16:creationId xmlns:a16="http://schemas.microsoft.com/office/drawing/2014/main" id="{C39C725F-E3C8-FC8C-747E-5C7AB0F3C4DF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开发的软件，功能的最小单位是一个一个的方法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D82B2D9-B810-D35F-A1B3-F330A7CED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593" y="2627295"/>
            <a:ext cx="3286848" cy="855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1F1178-1F57-732F-D946-13E53F84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820" y="3284230"/>
            <a:ext cx="1226926" cy="7087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79EF97-4C2E-5322-4DFC-5D4AA74A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443" y="3083314"/>
            <a:ext cx="800827" cy="462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9F274E-6065-14D6-2700-E00BD64C1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181" y="4872921"/>
            <a:ext cx="800827" cy="462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3148E0-F768-7781-895E-8835449A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066" y="3083314"/>
            <a:ext cx="800827" cy="46258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FFB1BB9-C3F7-AF7B-C9FB-E602C18A9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593" y="954008"/>
            <a:ext cx="1463533" cy="1300919"/>
          </a:xfrm>
          <a:prstGeom prst="rect">
            <a:avLst/>
          </a:prstGeom>
        </p:spPr>
      </p:pic>
      <p:sp>
        <p:nvSpPr>
          <p:cNvPr id="26" name="Aitds3">
            <a:extLst>
              <a:ext uri="{FF2B5EF4-FFF2-40B4-BE49-F238E27FC236}">
                <a16:creationId xmlns:a16="http://schemas.microsoft.com/office/drawing/2014/main" id="{7F28A199-25B8-B984-BE4A-B5D89B411595}"/>
              </a:ext>
            </a:extLst>
          </p:cNvPr>
          <p:cNvSpPr/>
          <p:nvPr/>
        </p:nvSpPr>
        <p:spPr>
          <a:xfrm>
            <a:off x="3082248" y="1569540"/>
            <a:ext cx="8534364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用</a:t>
            </a:r>
            <a:r>
              <a:rPr lang="en-US" altLang="zh-CN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AI</a:t>
            </a:r>
            <a:r>
              <a:rPr lang="zh-CN" altLang="en-US" dirty="0">
                <a:solidFill>
                  <a:srgbClr val="C00000"/>
                </a:solidFill>
                <a:highlight>
                  <a:srgbClr val="F7F8FC"/>
                </a:highlight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完成几个小需求，快速熟悉一下程序的基本语法知识</a:t>
            </a:r>
            <a:endParaRPr lang="zh-CN" altLang="en-US" dirty="0">
              <a:solidFill>
                <a:srgbClr val="C0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grpSp>
        <p:nvGrpSpPr>
          <p:cNvPr id="27" name="Aitds5">
            <a:extLst>
              <a:ext uri="{FF2B5EF4-FFF2-40B4-BE49-F238E27FC236}">
                <a16:creationId xmlns:a16="http://schemas.microsoft.com/office/drawing/2014/main" id="{8CB356A0-D8FB-30FF-A6BF-ECCFA2CC7271}"/>
              </a:ext>
            </a:extLst>
          </p:cNvPr>
          <p:cNvGrpSpPr/>
          <p:nvPr/>
        </p:nvGrpSpPr>
        <p:grpSpPr>
          <a:xfrm>
            <a:off x="1113487" y="1555789"/>
            <a:ext cx="1769671" cy="360000"/>
            <a:chOff x="2976200" y="987574"/>
            <a:chExt cx="1152128" cy="360000"/>
          </a:xfrm>
        </p:grpSpPr>
        <p:sp>
          <p:nvSpPr>
            <p:cNvPr id="28" name="Aitds5-1">
              <a:extLst>
                <a:ext uri="{FF2B5EF4-FFF2-40B4-BE49-F238E27FC236}">
                  <a16:creationId xmlns:a16="http://schemas.microsoft.com/office/drawing/2014/main" id="{50D25B49-9F3E-850F-7BEB-D98DBF96BC39}"/>
                </a:ext>
              </a:extLst>
            </p:cNvPr>
            <p:cNvSpPr/>
            <p:nvPr/>
          </p:nvSpPr>
          <p:spPr>
            <a:xfrm flipH="1">
              <a:off x="3840296" y="987574"/>
              <a:ext cx="288032" cy="360000"/>
            </a:xfrm>
            <a:prstGeom prst="chevron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29" name="Aitds5-2">
              <a:extLst>
                <a:ext uri="{FF2B5EF4-FFF2-40B4-BE49-F238E27FC236}">
                  <a16:creationId xmlns:a16="http://schemas.microsoft.com/office/drawing/2014/main" id="{66631640-0F67-2484-29AB-0EE87449A8AF}"/>
                </a:ext>
              </a:extLst>
            </p:cNvPr>
            <p:cNvSpPr/>
            <p:nvPr/>
          </p:nvSpPr>
          <p:spPr>
            <a:xfrm>
              <a:off x="2976200" y="987574"/>
              <a:ext cx="1008110" cy="360000"/>
            </a:xfrm>
            <a:prstGeom prst="rect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AI Prompt</a:t>
              </a:r>
              <a:endPara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174A8AD9-B02F-80FA-2EEC-FC359C71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功能的最小单元</a:t>
            </a:r>
          </a:p>
        </p:txBody>
      </p:sp>
    </p:spTree>
    <p:extLst>
      <p:ext uri="{BB962C8B-B14F-4D97-AF65-F5344CB8AC3E}">
        <p14:creationId xmlns:p14="http://schemas.microsoft.com/office/powerpoint/2010/main" val="24418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FEDEBC5-E2AC-666C-ECB2-D60F5288F77F}"/>
              </a:ext>
            </a:extLst>
          </p:cNvPr>
          <p:cNvSpPr/>
          <p:nvPr/>
        </p:nvSpPr>
        <p:spPr>
          <a:xfrm>
            <a:off x="7265463" y="2899427"/>
            <a:ext cx="1896292" cy="2617236"/>
          </a:xfrm>
          <a:prstGeom prst="leftBrace">
            <a:avLst>
              <a:gd name="adj1" fmla="val 23640"/>
              <a:gd name="adj2" fmla="val 4997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A52B0-7B37-06B6-4427-6B37633058F0}"/>
              </a:ext>
            </a:extLst>
          </p:cNvPr>
          <p:cNvSpPr txBox="1"/>
          <p:nvPr/>
        </p:nvSpPr>
        <p:spPr>
          <a:xfrm>
            <a:off x="7767759" y="2927420"/>
            <a:ext cx="3221393" cy="283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关系运算符、三元运算符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9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4FD753E-8EA5-40C2-BE55-1E3FD251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82"/>
              </p:ext>
            </p:extLst>
          </p:nvPr>
        </p:nvGraphicFramePr>
        <p:xfrm>
          <a:off x="647660" y="1298964"/>
          <a:ext cx="8488679" cy="327552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4281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45384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5592025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705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参考小学二年级，与“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×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÷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”相同，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注意：在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中两个整数相除结果还是整数。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获取的是两个数据做除法的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余数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E6D79DA5-BB4F-9D34-875C-6587D6D7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基本的算术运算符</a:t>
            </a:r>
          </a:p>
        </p:txBody>
      </p:sp>
    </p:spTree>
    <p:extLst>
      <p:ext uri="{BB962C8B-B14F-4D97-AF65-F5344CB8AC3E}">
        <p14:creationId xmlns:p14="http://schemas.microsoft.com/office/powerpoint/2010/main" val="238871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“</a:t>
            </a:r>
            <a:r>
              <a:rPr kumimoji="1" lang="en-US" altLang="zh-CN" dirty="0">
                <a:solidFill>
                  <a:srgbClr val="C00000"/>
                </a:solidFill>
              </a:rPr>
              <a:t>+</a:t>
            </a:r>
            <a:r>
              <a:rPr kumimoji="1" lang="zh-CN" altLang="en-US" dirty="0"/>
              <a:t>”</a:t>
            </a:r>
            <a:r>
              <a:rPr kumimoji="1" lang="en-US" altLang="zh-CN" dirty="0"/>
              <a:t> </a:t>
            </a:r>
            <a:r>
              <a:rPr kumimoji="1" lang="zh-CN" altLang="en-US" dirty="0"/>
              <a:t>符号在有些情况下可以做连接符。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DFB382-91D3-D27F-17FF-62F9ED6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+</a:t>
            </a:r>
            <a:r>
              <a:rPr lang="zh-CN" altLang="en-US" dirty="0"/>
              <a:t>符号在</a:t>
            </a:r>
            <a:r>
              <a:rPr lang="en-US" altLang="zh-CN" dirty="0"/>
              <a:t>Java</a:t>
            </a:r>
            <a:r>
              <a:rPr lang="zh-CN" altLang="en-US" dirty="0"/>
              <a:t>中的特殊用途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BB888EB-CEA9-41B9-AC6D-A06AC6C6DEA2}"/>
              </a:ext>
            </a:extLst>
          </p:cNvPr>
          <p:cNvSpPr txBox="1"/>
          <p:nvPr/>
        </p:nvSpPr>
        <p:spPr>
          <a:xfrm>
            <a:off x="674841" y="2929233"/>
            <a:ext cx="3364217" cy="1673343"/>
          </a:xfrm>
          <a:prstGeom prst="rect">
            <a:avLst/>
          </a:prstGeom>
          <a:solidFill>
            <a:srgbClr val="F9FBF9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+ </a:t>
            </a:r>
            <a:r>
              <a:rPr lang="zh-CN" altLang="zh-CN" sz="1400" dirty="0">
                <a:solidFill>
                  <a:srgbClr val="1750EB"/>
                </a:solidFill>
                <a:latin typeface="Arial Unicode MS"/>
                <a:ea typeface="JetBrains Mono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"itheima"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'a'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.println</a:t>
            </a:r>
            <a:r>
              <a:rPr lang="en-US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a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'a'</a:t>
            </a:r>
            <a:r>
              <a:rPr lang="en-US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+ </a:t>
            </a:r>
            <a:r>
              <a:rPr lang="zh-CN" altLang="zh-CN" sz="1400" dirty="0">
                <a:solidFill>
                  <a:srgbClr val="067D17"/>
                </a:solidFill>
                <a:latin typeface="Arial Unicode MS"/>
                <a:ea typeface="JetBrains Mono"/>
              </a:rPr>
              <a:t>"itheima"</a:t>
            </a:r>
            <a:r>
              <a:rPr lang="zh-CN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r>
              <a:rPr lang="en-US" altLang="zh-CN" sz="1400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9A0F0-3F3F-4A8A-A60F-158D57495361}"/>
              </a:ext>
            </a:extLst>
          </p:cNvPr>
          <p:cNvSpPr txBox="1"/>
          <p:nvPr/>
        </p:nvSpPr>
        <p:spPr>
          <a:xfrm>
            <a:off x="576196" y="1376111"/>
            <a:ext cx="708708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”符号与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字符串运算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的时候是用作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的，其结果依然是一个字符串。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BA631A-4C3E-4148-A1D2-F7F2F5DD9942}"/>
              </a:ext>
            </a:extLst>
          </p:cNvPr>
          <p:cNvSpPr txBox="1"/>
          <p:nvPr/>
        </p:nvSpPr>
        <p:spPr>
          <a:xfrm>
            <a:off x="576196" y="4962934"/>
            <a:ext cx="5556408" cy="76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如何识别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符号是做运算，还是做连接，独门秘籍：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能算则算，不能算就连接在一起。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890655-AF20-4D6B-A553-163946F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225" y="2023433"/>
            <a:ext cx="3836010" cy="15987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616E76-2C91-4D12-3521-BA5DCA5DD939}"/>
              </a:ext>
            </a:extLst>
          </p:cNvPr>
          <p:cNvSpPr txBox="1"/>
          <p:nvPr/>
        </p:nvSpPr>
        <p:spPr>
          <a:xfrm>
            <a:off x="674841" y="2119611"/>
            <a:ext cx="2594182" cy="369332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800" dirty="0">
                <a:solidFill>
                  <a:srgbClr val="1750EB"/>
                </a:solidFill>
                <a:latin typeface="Arial Unicode MS"/>
                <a:ea typeface="JetBrains Mono"/>
              </a:rPr>
              <a:t>5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---&gt;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3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算数运算符有哪些？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%</a:t>
            </a:r>
          </a:p>
          <a:p>
            <a:r>
              <a:rPr kumimoji="1" lang="en-US" altLang="zh-CN" dirty="0"/>
              <a:t>/</a:t>
            </a:r>
            <a:r>
              <a:rPr kumimoji="1" lang="zh-CN" altLang="en-US" dirty="0"/>
              <a:t> 需要注意什么，为什么？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如果两个整数做除法，其结果一定是整数，因为最高类型是整数。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en-US" altLang="zh-CN" dirty="0"/>
              <a:t>+ </a:t>
            </a:r>
            <a:r>
              <a:rPr kumimoji="1" lang="zh-CN" altLang="en-US" dirty="0"/>
              <a:t>除了做基本数学运算，还有哪些功能？</a:t>
            </a:r>
            <a:endParaRPr kumimoji="1"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与字符串做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运算时会被当成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，其结果还是字符串</a:t>
            </a:r>
            <a:r>
              <a:rPr kumimoji="1" lang="zh-CN" altLang="en-US" dirty="0">
                <a:latin typeface="Consolas" panose="020B0609020204030204" pitchFamily="49" charset="0"/>
              </a:rPr>
              <a:t>。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识别技巧：能算则算，不能算就在一起。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FEDEBC5-E2AC-666C-ECB2-D60F5288F77F}"/>
              </a:ext>
            </a:extLst>
          </p:cNvPr>
          <p:cNvSpPr/>
          <p:nvPr/>
        </p:nvSpPr>
        <p:spPr>
          <a:xfrm>
            <a:off x="7265463" y="2899427"/>
            <a:ext cx="1896292" cy="2617236"/>
          </a:xfrm>
          <a:prstGeom prst="leftBrace">
            <a:avLst>
              <a:gd name="adj1" fmla="val 23640"/>
              <a:gd name="adj2" fmla="val 4997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A52B0-7B37-06B6-4427-6B37633058F0}"/>
              </a:ext>
            </a:extLst>
          </p:cNvPr>
          <p:cNvSpPr txBox="1"/>
          <p:nvPr/>
        </p:nvSpPr>
        <p:spPr>
          <a:xfrm>
            <a:off x="7767759" y="2927420"/>
            <a:ext cx="3221393" cy="283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关系运算符、三元运算符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3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357EFA-8B10-2491-E6F4-A6E6EECD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自增自减运算符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710880" y="3873500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794404C-F5B8-4ED4-A1EC-D758EA8D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754322"/>
              </p:ext>
            </p:extLst>
          </p:nvPr>
        </p:nvGraphicFramePr>
        <p:xfrm>
          <a:off x="485643" y="1218564"/>
          <a:ext cx="6317672" cy="1609543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03170">
                  <a:extLst>
                    <a:ext uri="{9D8B030D-6E8A-4147-A177-3AD203B41FA5}">
                      <a16:colId xmlns:a16="http://schemas.microsoft.com/office/drawing/2014/main" val="555299219"/>
                    </a:ext>
                  </a:extLst>
                </a:gridCol>
                <a:gridCol w="4614502">
                  <a:extLst>
                    <a:ext uri="{9D8B030D-6E8A-4147-A177-3AD203B41FA5}">
                      <a16:colId xmlns:a16="http://schemas.microsoft.com/office/drawing/2014/main" val="1932126364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89858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自增：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++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放在某个变量前面或者后面，对变量自身的值加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8781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自减：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--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放在某个变量前面或者后面，对变量自身的值减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7182"/>
                  </a:ext>
                </a:extLst>
              </a:tr>
            </a:tbl>
          </a:graphicData>
        </a:graphic>
      </p:graphicFrame>
      <p:sp>
        <p:nvSpPr>
          <p:cNvPr id="11" name="TextBox 8">
            <a:extLst>
              <a:ext uri="{FF2B5EF4-FFF2-40B4-BE49-F238E27FC236}">
                <a16:creationId xmlns:a16="http://schemas.microsoft.com/office/drawing/2014/main" id="{C293688B-8AA1-48A6-A658-30CCC0DB48B8}"/>
              </a:ext>
            </a:extLst>
          </p:cNvPr>
          <p:cNvSpPr txBox="1"/>
          <p:nvPr/>
        </p:nvSpPr>
        <p:spPr>
          <a:xfrm>
            <a:off x="409663" y="3087411"/>
            <a:ext cx="4578195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只能操作变量，不能操作字面量的。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B7F7D8-99DC-4DBE-B5B2-45167597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95" y="1218564"/>
            <a:ext cx="3277764" cy="4373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77E828-977E-4010-A7F7-7D5710ED3DD5}"/>
              </a:ext>
            </a:extLst>
          </p:cNvPr>
          <p:cNvSpPr/>
          <p:nvPr/>
        </p:nvSpPr>
        <p:spPr>
          <a:xfrm>
            <a:off x="10342559" y="4249623"/>
            <a:ext cx="685800" cy="6942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自增自减的使用注意事项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如果在变量前后单独使用是没有区别的。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607920-6B0B-6954-50AA-5074E5F3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自增自减运算符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AC7A95B-1DCF-4A5D-AC08-00B968330578}"/>
              </a:ext>
            </a:extLst>
          </p:cNvPr>
          <p:cNvSpPr/>
          <p:nvPr/>
        </p:nvSpPr>
        <p:spPr>
          <a:xfrm>
            <a:off x="609918" y="2177427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C15F25-8BAF-4F18-B6B8-E5C8E68D7BF0}"/>
              </a:ext>
            </a:extLst>
          </p:cNvPr>
          <p:cNvSpPr txBox="1"/>
          <p:nvPr/>
        </p:nvSpPr>
        <p:spPr>
          <a:xfrm>
            <a:off x="-71021" y="2826521"/>
            <a:ext cx="11203709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35" lvl="5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如果不是单独使用（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如在表达式中、或同时有其它操作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），放在变量前后会存在明显区别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，先对变量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，再拿变量的值运算。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29211ED-9BE1-4A47-AB50-8BEC5E54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02" y="3980370"/>
            <a:ext cx="2852373" cy="61952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++a;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（先加再用）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76B141C-2D31-4CDF-80EE-540DCEF5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03" y="5282230"/>
            <a:ext cx="2852372" cy="61952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b++;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（先用再加）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227A6B-EFA5-41A1-A351-8DF1FF53E335}"/>
              </a:ext>
            </a:extLst>
          </p:cNvPr>
          <p:cNvSpPr txBox="1"/>
          <p:nvPr/>
        </p:nvSpPr>
        <p:spPr>
          <a:xfrm>
            <a:off x="-94448" y="4609253"/>
            <a:ext cx="860724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9685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，先拿变量的值运算，再对变量的值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400530-C56D-DC16-6083-2708670B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802" y="1986013"/>
            <a:ext cx="1146702" cy="893643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++a;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a++;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0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55" y="1622636"/>
            <a:ext cx="7170081" cy="3962399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自增、自减运算符是什么，有什么作用，需要注意什么？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；对当前变量值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自增、自减运算符放在变量前后有区别吗？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如果单独使用放前放后是没有区别的。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非单独使用：在变量前 ，先进行变量自增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自减，再使用变量。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非单独使用：在变量后 ，先使用变量，再进行变量自增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自减。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1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1E867-500C-1DD8-4210-396DD11D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自增自减拓展案例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79A06-C034-443D-BDCA-98FFEA15E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12" y="1216337"/>
            <a:ext cx="4332369" cy="3330399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c++ + ++c - --d - ++d +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c--;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rs3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.println(c);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.println(d); 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FEDEBC5-E2AC-666C-ECB2-D60F5288F77F}"/>
              </a:ext>
            </a:extLst>
          </p:cNvPr>
          <p:cNvSpPr/>
          <p:nvPr/>
        </p:nvSpPr>
        <p:spPr>
          <a:xfrm>
            <a:off x="7265463" y="2899427"/>
            <a:ext cx="1896292" cy="2617236"/>
          </a:xfrm>
          <a:prstGeom prst="leftBrace">
            <a:avLst>
              <a:gd name="adj1" fmla="val 23640"/>
              <a:gd name="adj2" fmla="val 4997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A52B0-7B37-06B6-4427-6B37633058F0}"/>
              </a:ext>
            </a:extLst>
          </p:cNvPr>
          <p:cNvSpPr txBox="1"/>
          <p:nvPr/>
        </p:nvSpPr>
        <p:spPr>
          <a:xfrm>
            <a:off x="7767759" y="2927420"/>
            <a:ext cx="3221393" cy="283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关系运算符、三元运算符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1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8785" y="1532790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00D9361-71FE-075A-20B6-EEF27013BA09}"/>
              </a:ext>
            </a:extLst>
          </p:cNvPr>
          <p:cNvSpPr/>
          <p:nvPr/>
        </p:nvSpPr>
        <p:spPr>
          <a:xfrm>
            <a:off x="6951881" y="1247696"/>
            <a:ext cx="1021707" cy="1101012"/>
          </a:xfrm>
          <a:prstGeom prst="leftBrace">
            <a:avLst>
              <a:gd name="adj1" fmla="val 21511"/>
              <a:gd name="adj2" fmla="val 499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32CF96-1423-FAD0-9378-61BE7081143F}"/>
              </a:ext>
            </a:extLst>
          </p:cNvPr>
          <p:cNvSpPr txBox="1"/>
          <p:nvPr/>
        </p:nvSpPr>
        <p:spPr>
          <a:xfrm>
            <a:off x="7660364" y="1423055"/>
            <a:ext cx="335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方法详解</a:t>
            </a:r>
            <a:endParaRPr lang="zh-CN" altLang="en-US" sz="1400" dirty="0">
              <a:solidFill>
                <a:srgbClr val="C00000"/>
              </a:solidFill>
            </a:endParaRPr>
          </a:p>
          <a:p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ADA47-E520-0CCF-2177-1F9D0F19ADC1}"/>
              </a:ext>
            </a:extLst>
          </p:cNvPr>
          <p:cNvSpPr txBox="1"/>
          <p:nvPr/>
        </p:nvSpPr>
        <p:spPr>
          <a:xfrm>
            <a:off x="7660364" y="1862798"/>
            <a:ext cx="2352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方法的其他注意事项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角形 9">
            <a:extLst>
              <a:ext uri="{FF2B5EF4-FFF2-40B4-BE49-F238E27FC236}">
                <a16:creationId xmlns:a16="http://schemas.microsoft.com/office/drawing/2014/main" id="{82257A16-9A26-465F-BC00-11EFFDF26CA1}"/>
              </a:ext>
            </a:extLst>
          </p:cNvPr>
          <p:cNvSpPr/>
          <p:nvPr/>
        </p:nvSpPr>
        <p:spPr>
          <a:xfrm rot="2651319">
            <a:off x="717495" y="5944097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904A06C-A4D3-4B8C-975F-24DF5105DA93}"/>
              </a:ext>
            </a:extLst>
          </p:cNvPr>
          <p:cNvSpPr txBox="1"/>
          <p:nvPr/>
        </p:nvSpPr>
        <p:spPr>
          <a:xfrm>
            <a:off x="710880" y="5848938"/>
            <a:ext cx="4437463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注意：扩展的赋值运算符隐含了强制类型转换。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15135EA-5069-4ED0-8866-990EF5432875}"/>
              </a:ext>
            </a:extLst>
          </p:cNvPr>
          <p:cNvSpPr txBox="1">
            <a:spLocks/>
          </p:cNvSpPr>
          <p:nvPr/>
        </p:nvSpPr>
        <p:spPr>
          <a:xfrm>
            <a:off x="631441" y="884633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基本赋值运算符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49D2622-9BBB-43D7-949F-0C88D8E095F9}"/>
              </a:ext>
            </a:extLst>
          </p:cNvPr>
          <p:cNvSpPr txBox="1"/>
          <p:nvPr/>
        </p:nvSpPr>
        <p:spPr>
          <a:xfrm>
            <a:off x="631441" y="1401823"/>
            <a:ext cx="733115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就是“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”，从右边往左看。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673BF90-AD84-4F55-8ADF-20DC6522B50C}"/>
              </a:ext>
            </a:extLst>
          </p:cNvPr>
          <p:cNvSpPr txBox="1">
            <a:spLocks/>
          </p:cNvSpPr>
          <p:nvPr/>
        </p:nvSpPr>
        <p:spPr>
          <a:xfrm>
            <a:off x="631441" y="2451065"/>
            <a:ext cx="203046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扩展赋值运算符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4DE0F26-9EC4-431B-941E-0FC19C31D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132116"/>
              </p:ext>
            </p:extLst>
          </p:nvPr>
        </p:nvGraphicFramePr>
        <p:xfrm>
          <a:off x="869758" y="3026518"/>
          <a:ext cx="5890552" cy="2606169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8986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52178">
                  <a:extLst>
                    <a:ext uri="{9D8B030D-6E8A-4147-A177-3AD203B41FA5}">
                      <a16:colId xmlns:a16="http://schemas.microsoft.com/office/drawing/2014/main" val="3671029255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570689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903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用法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底层代码形式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+=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-=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a-=b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减后赋值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a*=b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/=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a/=b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除后赋值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/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231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a%=b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% b);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130488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477D9D9-F913-45AC-A2A4-A9C8B1D3D1C7}"/>
              </a:ext>
            </a:extLst>
          </p:cNvPr>
          <p:cNvSpPr txBox="1"/>
          <p:nvPr/>
        </p:nvSpPr>
        <p:spPr>
          <a:xfrm>
            <a:off x="937023" y="1943786"/>
            <a:ext cx="5890550" cy="338554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先看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“=”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右边，把数据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赋值给左边的变量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存储。</a:t>
            </a:r>
            <a:endParaRPr kumimoji="0" lang="zh-CN" altLang="zh-CN" sz="3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A6AF45-8581-B99F-0B59-D0F1A263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赋值运算符</a:t>
            </a:r>
          </a:p>
        </p:txBody>
      </p:sp>
    </p:spTree>
    <p:extLst>
      <p:ext uri="{BB962C8B-B14F-4D97-AF65-F5344CB8AC3E}">
        <p14:creationId xmlns:p14="http://schemas.microsoft.com/office/powerpoint/2010/main" val="17126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赋值运算符有哪些？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基本的赋值运算符：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(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从右边往左看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扩展的赋值运算符：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、*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%=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扩展赋值运算符的作用是什么？有什么特点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可以实现数据的累加，把别人的数据加给自己。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扩展的赋值运算符自带强制类型转换。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FEDEBC5-E2AC-666C-ECB2-D60F5288F77F}"/>
              </a:ext>
            </a:extLst>
          </p:cNvPr>
          <p:cNvSpPr/>
          <p:nvPr/>
        </p:nvSpPr>
        <p:spPr>
          <a:xfrm>
            <a:off x="7265463" y="2899427"/>
            <a:ext cx="1896292" cy="2617236"/>
          </a:xfrm>
          <a:prstGeom prst="leftBrace">
            <a:avLst>
              <a:gd name="adj1" fmla="val 23640"/>
              <a:gd name="adj2" fmla="val 4997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A52B0-7B37-06B6-4427-6B37633058F0}"/>
              </a:ext>
            </a:extLst>
          </p:cNvPr>
          <p:cNvSpPr txBox="1"/>
          <p:nvPr/>
        </p:nvSpPr>
        <p:spPr>
          <a:xfrm>
            <a:off x="7767759" y="2927420"/>
            <a:ext cx="3221393" cy="283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关系运算符、三元运算符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8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A3CF54-2986-469F-BDEC-AE75433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42840"/>
              </p:ext>
            </p:extLst>
          </p:nvPr>
        </p:nvGraphicFramePr>
        <p:xfrm>
          <a:off x="716330" y="1154016"/>
          <a:ext cx="8258994" cy="291195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56086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1127496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689438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2885974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4151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结果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a&gt;=b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大于或者等于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a&lt;=b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小于或者等于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9569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==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a==b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01392"/>
                  </a:ext>
                </a:extLst>
              </a:tr>
              <a:tr h="416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!= 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、不成立返回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39004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CC5432A-A8FB-40C1-807C-8F827D396420}"/>
              </a:ext>
            </a:extLst>
          </p:cNvPr>
          <p:cNvSpPr txBox="1"/>
          <p:nvPr/>
        </p:nvSpPr>
        <p:spPr>
          <a:xfrm>
            <a:off x="650804" y="4794248"/>
            <a:ext cx="8403551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中判断是否相等一定是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” 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千万不要把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”误写成 “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”。   </a:t>
            </a:r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3A6F760-A396-4CA6-B58D-14D3402486FC}"/>
              </a:ext>
            </a:extLst>
          </p:cNvPr>
          <p:cNvSpPr txBox="1"/>
          <p:nvPr/>
        </p:nvSpPr>
        <p:spPr>
          <a:xfrm>
            <a:off x="593952" y="4294183"/>
            <a:ext cx="9271320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判断数据是否满足条件，最终会返回一个判断的结果，这个结果是布尔类型的值：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311ED1-8279-7186-2F0F-E2C80C07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关系运算符、三元运算符</a:t>
            </a:r>
          </a:p>
        </p:txBody>
      </p:sp>
    </p:spTree>
    <p:extLst>
      <p:ext uri="{BB962C8B-B14F-4D97-AF65-F5344CB8AC3E}">
        <p14:creationId xmlns:p14="http://schemas.microsoft.com/office/powerpoint/2010/main" val="11903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32B7A-160B-A580-C568-4F265786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三元运算符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178C6157-7A0B-440D-9D19-DAECDF67845D}"/>
              </a:ext>
            </a:extLst>
          </p:cNvPr>
          <p:cNvSpPr txBox="1"/>
          <p:nvPr/>
        </p:nvSpPr>
        <p:spPr>
          <a:xfrm>
            <a:off x="576196" y="1473179"/>
            <a:ext cx="916972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执行流程：首先计算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关系表达式的值，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，如果为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3A202A4-8BD2-4B41-8A4B-8F3E7BA30F5E}"/>
              </a:ext>
            </a:extLst>
          </p:cNvPr>
          <p:cNvSpPr txBox="1"/>
          <p:nvPr/>
        </p:nvSpPr>
        <p:spPr>
          <a:xfrm>
            <a:off x="576196" y="949767"/>
            <a:ext cx="5657850" cy="42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lvl="4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CE9522-07DD-4C1D-A4F0-82BF9E18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7" y="3602245"/>
            <a:ext cx="1098397" cy="1916281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D9C9E7C1-65D6-4172-BA9E-56F1AE95E1A5}"/>
              </a:ext>
            </a:extLst>
          </p:cNvPr>
          <p:cNvSpPr/>
          <p:nvPr/>
        </p:nvSpPr>
        <p:spPr>
          <a:xfrm>
            <a:off x="2469282" y="4253635"/>
            <a:ext cx="2899993" cy="767622"/>
          </a:xfrm>
          <a:prstGeom prst="wedgeEllipseCallout">
            <a:avLst>
              <a:gd name="adj1" fmla="val 39401"/>
              <a:gd name="adj2" fmla="val 506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分数大于等于 </a:t>
            </a:r>
            <a:r>
              <a:rPr lang="en-US" altLang="zh-CN" sz="1200" dirty="0"/>
              <a:t>60</a:t>
            </a:r>
            <a:r>
              <a:rPr lang="zh-CN" altLang="en-US" sz="1200" dirty="0"/>
              <a:t>吗？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AD3DBDF-EE15-4F50-91B0-A434DC39AAF3}"/>
              </a:ext>
            </a:extLst>
          </p:cNvPr>
          <p:cNvCxnSpPr>
            <a:cxnSpLocks/>
          </p:cNvCxnSpPr>
          <p:nvPr/>
        </p:nvCxnSpPr>
        <p:spPr>
          <a:xfrm flipV="1">
            <a:off x="5207121" y="4059363"/>
            <a:ext cx="880534" cy="396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A45AF8C-E15E-47A7-A1A0-BD307E215BA0}"/>
              </a:ext>
            </a:extLst>
          </p:cNvPr>
          <p:cNvCxnSpPr>
            <a:cxnSpLocks/>
          </p:cNvCxnSpPr>
          <p:nvPr/>
        </p:nvCxnSpPr>
        <p:spPr>
          <a:xfrm>
            <a:off x="5207121" y="4857581"/>
            <a:ext cx="880534" cy="419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E562292-6085-4013-9FB7-7E1233F0033A}"/>
              </a:ext>
            </a:extLst>
          </p:cNvPr>
          <p:cNvSpPr txBox="1"/>
          <p:nvPr/>
        </p:nvSpPr>
        <p:spPr>
          <a:xfrm>
            <a:off x="6090073" y="3780128"/>
            <a:ext cx="640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01738E-5ECC-49CD-9C74-F3820396B746}"/>
              </a:ext>
            </a:extLst>
          </p:cNvPr>
          <p:cNvCxnSpPr>
            <a:cxnSpLocks/>
          </p:cNvCxnSpPr>
          <p:nvPr/>
        </p:nvCxnSpPr>
        <p:spPr>
          <a:xfrm>
            <a:off x="6730355" y="3964794"/>
            <a:ext cx="9744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E832148-83DA-42FB-91D6-F978245C2BE5}"/>
              </a:ext>
            </a:extLst>
          </p:cNvPr>
          <p:cNvSpPr txBox="1"/>
          <p:nvPr/>
        </p:nvSpPr>
        <p:spPr>
          <a:xfrm>
            <a:off x="7808807" y="3783424"/>
            <a:ext cx="1502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考试通过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DF0FDF-E77A-45D8-A20B-2C67ACF4030C}"/>
              </a:ext>
            </a:extLst>
          </p:cNvPr>
          <p:cNvSpPr txBox="1"/>
          <p:nvPr/>
        </p:nvSpPr>
        <p:spPr>
          <a:xfrm>
            <a:off x="6090073" y="5035201"/>
            <a:ext cx="116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57C7E3F-E1DE-4533-A35E-810EE78FC944}"/>
              </a:ext>
            </a:extLst>
          </p:cNvPr>
          <p:cNvCxnSpPr>
            <a:cxnSpLocks/>
          </p:cNvCxnSpPr>
          <p:nvPr/>
        </p:nvCxnSpPr>
        <p:spPr>
          <a:xfrm>
            <a:off x="6768838" y="5206467"/>
            <a:ext cx="9744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E183C7C-95F2-42F3-89E3-80F77D41509E}"/>
              </a:ext>
            </a:extLst>
          </p:cNvPr>
          <p:cNvSpPr txBox="1"/>
          <p:nvPr/>
        </p:nvSpPr>
        <p:spPr>
          <a:xfrm>
            <a:off x="7756417" y="5021801"/>
            <a:ext cx="155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成绩不合格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128A1F-0AEE-4E32-B1BB-42C977FB562E}"/>
              </a:ext>
            </a:extLst>
          </p:cNvPr>
          <p:cNvSpPr txBox="1"/>
          <p:nvPr/>
        </p:nvSpPr>
        <p:spPr>
          <a:xfrm>
            <a:off x="1534947" y="1027489"/>
            <a:ext cx="2133583" cy="307777"/>
          </a:xfrm>
          <a:prstGeom prst="rect">
            <a:avLst/>
          </a:prstGeom>
          <a:solidFill>
            <a:srgbClr val="F9FB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条件表达式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2;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CD362A-41F0-4C0F-9C61-C18DD156A521}"/>
              </a:ext>
            </a:extLst>
          </p:cNvPr>
          <p:cNvCxnSpPr/>
          <p:nvPr/>
        </p:nvCxnSpPr>
        <p:spPr>
          <a:xfrm flipH="1">
            <a:off x="1885161" y="5494764"/>
            <a:ext cx="63584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46E65C6-19F0-48C6-8DAD-7B406E4380B5}"/>
              </a:ext>
            </a:extLst>
          </p:cNvPr>
          <p:cNvCxnSpPr>
            <a:cxnSpLocks/>
          </p:cNvCxnSpPr>
          <p:nvPr/>
        </p:nvCxnSpPr>
        <p:spPr>
          <a:xfrm flipH="1">
            <a:off x="1885161" y="3780128"/>
            <a:ext cx="62217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72B97C0-64BF-41F6-8EE2-6C90EF03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72" y="2322957"/>
            <a:ext cx="2714467" cy="695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2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 animBg="1"/>
      <p:bldP spid="23" grpId="0"/>
      <p:bldP spid="26" grpId="0"/>
      <p:bldP spid="27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5318" y="1515035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FEDEBC5-E2AC-666C-ECB2-D60F5288F77F}"/>
              </a:ext>
            </a:extLst>
          </p:cNvPr>
          <p:cNvSpPr/>
          <p:nvPr/>
        </p:nvSpPr>
        <p:spPr>
          <a:xfrm>
            <a:off x="7265463" y="2899427"/>
            <a:ext cx="1896292" cy="2617236"/>
          </a:xfrm>
          <a:prstGeom prst="leftBrace">
            <a:avLst>
              <a:gd name="adj1" fmla="val 23640"/>
              <a:gd name="adj2" fmla="val 4997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A52B0-7B37-06B6-4427-6B37633058F0}"/>
              </a:ext>
            </a:extLst>
          </p:cNvPr>
          <p:cNvSpPr txBox="1"/>
          <p:nvPr/>
        </p:nvSpPr>
        <p:spPr>
          <a:xfrm>
            <a:off x="7767759" y="2927420"/>
            <a:ext cx="3221393" cy="283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算数运算符、</a:t>
            </a:r>
            <a:r>
              <a:rPr kumimoji="1" lang="en-US" altLang="zh-CN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符号做连接符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自增自减运算符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关系运算符、三元运算符</a:t>
            </a:r>
            <a:endParaRPr kumimoji="1" lang="en-US" altLang="zh-CN" sz="1400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09585" lvl="1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0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A3CF54-2986-469F-BDEC-AE75433B1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78254"/>
              </p:ext>
            </p:extLst>
          </p:nvPr>
        </p:nvGraphicFramePr>
        <p:xfrm>
          <a:off x="641807" y="1453554"/>
          <a:ext cx="10055785" cy="218331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5604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89608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1697889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6412243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4048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叫法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运算逻辑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逻辑与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&amp; 3 &gt; 2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多个条件必须都是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true,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结果才是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；  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有一个是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，结果就是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逻辑或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|  3 &lt; 5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多个条件中只要有一个是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true,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结果就是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6473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逻辑非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 (2 &gt; 1)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就是取反：你真我假，你假我真。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!true == false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!false == true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4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^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逻辑异或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^ 3 &gt; 1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前后条件的结果相同，就直接返回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，前后条件的结果不同，才返回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9569"/>
                  </a:ext>
                </a:extLst>
              </a:tr>
            </a:tbl>
          </a:graphicData>
        </a:graphic>
      </p:graphicFrame>
      <p:sp>
        <p:nvSpPr>
          <p:cNvPr id="6" name="TextBox 8">
            <a:extLst>
              <a:ext uri="{FF2B5EF4-FFF2-40B4-BE49-F238E27FC236}">
                <a16:creationId xmlns:a16="http://schemas.microsoft.com/office/drawing/2014/main" id="{611F2C93-417F-521B-0875-7835978FB84A}"/>
              </a:ext>
            </a:extLst>
          </p:cNvPr>
          <p:cNvSpPr txBox="1"/>
          <p:nvPr/>
        </p:nvSpPr>
        <p:spPr>
          <a:xfrm>
            <a:off x="576196" y="930159"/>
            <a:ext cx="979793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把多个条件放在一起运算，最终返回布尔类型的值：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0C78B1A-8DB4-D758-BC11-5351FCAD9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98597"/>
              </p:ext>
            </p:extLst>
          </p:nvPr>
        </p:nvGraphicFramePr>
        <p:xfrm>
          <a:off x="641806" y="3837838"/>
          <a:ext cx="10055785" cy="118234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5604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989608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1697889">
                  <a:extLst>
                    <a:ext uri="{9D8B030D-6E8A-4147-A177-3AD203B41FA5}">
                      <a16:colId xmlns:a16="http://schemas.microsoft.com/office/drawing/2014/main" val="3992658058"/>
                    </a:ext>
                  </a:extLst>
                </a:gridCol>
                <a:gridCol w="6412243">
                  <a:extLst>
                    <a:ext uri="{9D8B030D-6E8A-4147-A177-3AD203B41FA5}">
                      <a16:colId xmlns:a16="http://schemas.microsoft.com/office/drawing/2014/main" val="3456214920"/>
                    </a:ext>
                  </a:extLst>
                </a:gridCol>
              </a:tblGrid>
              <a:tr h="3551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叫法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例子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运算逻辑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07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短路与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10 &amp;&amp; 3 &gt; 2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”一样，过程不同：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，右边则不执行。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070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短路或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 &gt; 1 | | 3 &lt; 5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”一样，过程不同：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右边则不执行。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6473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0ED3F700-FB3A-9CBD-0220-54ADC8043917}"/>
              </a:ext>
            </a:extLst>
          </p:cNvPr>
          <p:cNvSpPr txBox="1"/>
          <p:nvPr/>
        </p:nvSpPr>
        <p:spPr>
          <a:xfrm>
            <a:off x="1152545" y="5245619"/>
            <a:ext cx="8331520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 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无论左边是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true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右边都要执行。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841EB4-2437-0A46-398B-7E2476BD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35" y="5688086"/>
            <a:ext cx="6740958" cy="3890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F7E3AD4-5A5A-95E9-D95C-28B141EF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61" y="5617324"/>
            <a:ext cx="206205" cy="4597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DB98C2C-B245-344E-0C13-9B903305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</a:t>
            </a:r>
          </a:p>
        </p:txBody>
      </p:sp>
    </p:spTree>
    <p:extLst>
      <p:ext uri="{BB962C8B-B14F-4D97-AF65-F5344CB8AC3E}">
        <p14:creationId xmlns:p14="http://schemas.microsoft.com/office/powerpoint/2010/main" val="10542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947" y="1359878"/>
            <a:ext cx="7623870" cy="3962399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逻辑运算符有哪些，有什么特点？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有一个为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后一个条件不执行了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有一个为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：一个为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，后一个条件不执行了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!false=true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!true=false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^  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：相同是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、不同是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注意：实际开发中、常用的逻辑运算符还是：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!</a:t>
            </a:r>
          </a:p>
          <a:p>
            <a:pPr lvl="1"/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766" y="1472994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19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98C2C-B245-344E-0C13-9B903305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健康计算器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9C3D5-4C75-DC0B-FD0D-E0E91AEED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3098" y="1051034"/>
            <a:ext cx="9177660" cy="451271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-apple-system"/>
              </a:rPr>
              <a:t>开发一个简单的健康计算器应用程序，它可以接受用户的输入（如年龄、性别、体重、身高），并计算出用户的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-apple-system"/>
              </a:rPr>
              <a:t>BMI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-apple-system"/>
              </a:rPr>
              <a:t>（身体质量指数）和基础代谢率（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-apple-system"/>
              </a:rPr>
              <a:t>BMR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-apple-system"/>
              </a:rPr>
              <a:t>）。</a:t>
            </a:r>
          </a:p>
          <a:p>
            <a:pPr algn="l"/>
            <a:endParaRPr lang="en-US" altLang="zh-CN" b="1" i="0" dirty="0">
              <a:solidFill>
                <a:srgbClr val="2C2C3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zh-CN" b="1" i="0" dirty="0">
              <a:solidFill>
                <a:srgbClr val="2C2C3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zh-CN" b="1" i="0" dirty="0">
              <a:solidFill>
                <a:srgbClr val="2C2C3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zh-CN" b="1" dirty="0">
              <a:solidFill>
                <a:srgbClr val="2C2C36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zh-CN" b="1" i="0" dirty="0">
              <a:solidFill>
                <a:srgbClr val="2C2C36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69CBC-8E2B-E429-7BE0-07420A17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58" y="2054475"/>
            <a:ext cx="7357243" cy="1835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CCED3F-3DF5-A516-6991-06CA308F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58" y="4135392"/>
            <a:ext cx="5761219" cy="876376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015751-DAB8-34C1-57E6-7A668627E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39" y="5275309"/>
            <a:ext cx="7734970" cy="11507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6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9926D9C-032B-4DDF-AEF3-8583B7297CA5}"/>
              </a:ext>
            </a:extLst>
          </p:cNvPr>
          <p:cNvSpPr txBox="1"/>
          <p:nvPr/>
        </p:nvSpPr>
        <p:spPr>
          <a:xfrm>
            <a:off x="576196" y="997367"/>
            <a:ext cx="1110306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方法是一种用于执行特定任务或操作的代码块，代表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一个功能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，它可以接收数据进行处理，并返回一个处理后的结果。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0F393035-E802-5212-ACF4-CBD62D2FA7A4}"/>
              </a:ext>
            </a:extLst>
          </p:cNvPr>
          <p:cNvSpPr>
            <a:spLocks/>
          </p:cNvSpPr>
          <p:nvPr/>
        </p:nvSpPr>
        <p:spPr bwMode="auto">
          <a:xfrm>
            <a:off x="5394300" y="2547721"/>
            <a:ext cx="3498980" cy="2254896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7" rIns="91435" bIns="45717" numCol="1" anchor="ctr" anchorCtr="1" compatLnSpc="1">
            <a:prstTxWarp prst="textNoShape">
              <a:avLst/>
            </a:prstTxWarp>
          </a:bodyPr>
          <a:lstStyle/>
          <a:p>
            <a:endParaRPr lang="zh-CN" altLang="en-US" sz="6258" dirty="0">
              <a:solidFill>
                <a:srgbClr val="AE002B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28D4E9-A204-6D39-AB5C-FC1CE267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8" y="2043394"/>
            <a:ext cx="983064" cy="4762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1D5C13-208A-F09C-D7F6-AF8CB0D211E0}"/>
              </a:ext>
            </a:extLst>
          </p:cNvPr>
          <p:cNvSpPr txBox="1"/>
          <p:nvPr/>
        </p:nvSpPr>
        <p:spPr>
          <a:xfrm>
            <a:off x="5741866" y="3254091"/>
            <a:ext cx="2955472" cy="5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特定任务或操作的代码块</a:t>
            </a:r>
            <a:endParaRPr lang="en-US" altLang="zh-CN" sz="2000" b="1" i="0" dirty="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7449716-F40D-EBE6-5CEA-215148F791B5}"/>
              </a:ext>
            </a:extLst>
          </p:cNvPr>
          <p:cNvCxnSpPr>
            <a:cxnSpLocks/>
          </p:cNvCxnSpPr>
          <p:nvPr/>
        </p:nvCxnSpPr>
        <p:spPr>
          <a:xfrm>
            <a:off x="2333956" y="3094791"/>
            <a:ext cx="30231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7C67A10-2EB8-F691-4CC8-D5C0E652D09F}"/>
              </a:ext>
            </a:extLst>
          </p:cNvPr>
          <p:cNvCxnSpPr>
            <a:cxnSpLocks/>
          </p:cNvCxnSpPr>
          <p:nvPr/>
        </p:nvCxnSpPr>
        <p:spPr>
          <a:xfrm flipH="1">
            <a:off x="2229669" y="4376189"/>
            <a:ext cx="30231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B212AED-4805-AEAB-A06B-A81CBDE0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94" y="2611509"/>
            <a:ext cx="2130666" cy="28465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BB097E3-F769-2CB3-A686-40D9E99A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825" y="3920708"/>
            <a:ext cx="1225947" cy="32741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CDB4F83-5492-3F17-7674-B00AD4124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70" y="2611509"/>
            <a:ext cx="1360915" cy="1828468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52B2561-B92E-779D-496C-1B02C9FEE367}"/>
              </a:ext>
            </a:extLst>
          </p:cNvPr>
          <p:cNvSpPr/>
          <p:nvPr/>
        </p:nvSpPr>
        <p:spPr>
          <a:xfrm>
            <a:off x="5010788" y="1934063"/>
            <a:ext cx="4348010" cy="335712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99703A-BB47-3A90-D00F-196A6FEF9562}"/>
              </a:ext>
            </a:extLst>
          </p:cNvPr>
          <p:cNvGrpSpPr/>
          <p:nvPr/>
        </p:nvGrpSpPr>
        <p:grpSpPr>
          <a:xfrm>
            <a:off x="582179" y="5522403"/>
            <a:ext cx="5244513" cy="504160"/>
            <a:chOff x="3353164" y="5713851"/>
            <a:chExt cx="3661537" cy="61197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6694C10-05F0-168C-9DE0-81C57E5AC79D}"/>
                </a:ext>
              </a:extLst>
            </p:cNvPr>
            <p:cNvGrpSpPr/>
            <p:nvPr/>
          </p:nvGrpSpPr>
          <p:grpSpPr>
            <a:xfrm>
              <a:off x="3353164" y="5731266"/>
              <a:ext cx="3661537" cy="594560"/>
              <a:chOff x="4304043" y="1286668"/>
              <a:chExt cx="4936372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70">
                <a:extLst>
                  <a:ext uri="{FF2B5EF4-FFF2-40B4-BE49-F238E27FC236}">
                    <a16:creationId xmlns:a16="http://schemas.microsoft.com/office/drawing/2014/main" id="{B48F0510-44BE-2D04-EC3F-DC1BB0B94401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97802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" name="圆角矩形 71">
                <a:extLst>
                  <a:ext uri="{FF2B5EF4-FFF2-40B4-BE49-F238E27FC236}">
                    <a16:creationId xmlns:a16="http://schemas.microsoft.com/office/drawing/2014/main" id="{23E3125B-13CD-FD54-A89E-487329A6D54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4936372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5" name="TextBox 69">
              <a:extLst>
                <a:ext uri="{FF2B5EF4-FFF2-40B4-BE49-F238E27FC236}">
                  <a16:creationId xmlns:a16="http://schemas.microsoft.com/office/drawing/2014/main" id="{690C52DB-9DB5-D6BD-8957-F14B71F1C58B}"/>
                </a:ext>
              </a:extLst>
            </p:cNvPr>
            <p:cNvSpPr txBox="1"/>
            <p:nvPr/>
          </p:nvSpPr>
          <p:spPr>
            <a:xfrm>
              <a:off x="3443642" y="5713851"/>
              <a:ext cx="3466695" cy="51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目标：学会定义满足需求的方法格式，学会调用方法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1317491-C91A-8340-D081-999D3E2A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方法是啥？</a:t>
            </a:r>
          </a:p>
        </p:txBody>
      </p:sp>
    </p:spTree>
    <p:extLst>
      <p:ext uri="{BB962C8B-B14F-4D97-AF65-F5344CB8AC3E}">
        <p14:creationId xmlns:p14="http://schemas.microsoft.com/office/powerpoint/2010/main" val="37838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 animBg="1"/>
      <p:bldP spid="7" grpId="1" animBg="1"/>
      <p:bldP spid="10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9926D9C-032B-4DDF-AEF3-8583B7297CA5}"/>
              </a:ext>
            </a:extLst>
          </p:cNvPr>
          <p:cNvSpPr txBox="1"/>
          <p:nvPr/>
        </p:nvSpPr>
        <p:spPr>
          <a:xfrm>
            <a:off x="576196" y="997367"/>
            <a:ext cx="1110306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方法是一种用于执行特定任务或操作的代码块，代表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一个功能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，它可以接收数据进行处理，并返回一个处理后的结果。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317491-C91A-8340-D081-999D3E2A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方法是啥？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CB3A06-7CA6-59AE-66C0-AEE8310B3BF1}"/>
              </a:ext>
            </a:extLst>
          </p:cNvPr>
          <p:cNvGrpSpPr/>
          <p:nvPr/>
        </p:nvGrpSpPr>
        <p:grpSpPr>
          <a:xfrm>
            <a:off x="598694" y="2309338"/>
            <a:ext cx="3490530" cy="1611479"/>
            <a:chOff x="982640" y="1286614"/>
            <a:chExt cx="10081118" cy="5023499"/>
          </a:xfrm>
        </p:grpSpPr>
        <p:sp>
          <p:nvSpPr>
            <p:cNvPr id="13" name="圆角矩形 20">
              <a:extLst>
                <a:ext uri="{FF2B5EF4-FFF2-40B4-BE49-F238E27FC236}">
                  <a16:creationId xmlns:a16="http://schemas.microsoft.com/office/drawing/2014/main" id="{FF2E7AAE-1954-C0A1-6586-3B30929BC3E4}"/>
                </a:ext>
              </a:extLst>
            </p:cNvPr>
            <p:cNvSpPr/>
            <p:nvPr/>
          </p:nvSpPr>
          <p:spPr>
            <a:xfrm rot="16200000">
              <a:off x="3563539" y="-1190106"/>
              <a:ext cx="5023499" cy="9976939"/>
            </a:xfrm>
            <a:prstGeom prst="roundRect">
              <a:avLst>
                <a:gd name="adj" fmla="val 467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8100000" scaled="0"/>
              <a:tileRect/>
            </a:gra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8100000" scaled="0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4" name="圆角矩形 21">
              <a:extLst>
                <a:ext uri="{FF2B5EF4-FFF2-40B4-BE49-F238E27FC236}">
                  <a16:creationId xmlns:a16="http://schemas.microsoft.com/office/drawing/2014/main" id="{A71BB6DF-E57D-8B05-0981-909FE3F67D96}"/>
                </a:ext>
              </a:extLst>
            </p:cNvPr>
            <p:cNvSpPr/>
            <p:nvPr/>
          </p:nvSpPr>
          <p:spPr>
            <a:xfrm rot="162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04E4F8-2F96-5E72-A322-26E62D1AA260}"/>
                </a:ext>
              </a:extLst>
            </p:cNvPr>
            <p:cNvGrpSpPr/>
            <p:nvPr/>
          </p:nvGrpSpPr>
          <p:grpSpPr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45B0669-867F-A5F1-3D8C-6DC585629A50}"/>
                  </a:ext>
                </a:extLst>
              </p:cNvPr>
              <p:cNvGrpSpPr/>
              <p:nvPr/>
            </p:nvGrpSpPr>
            <p:grpSpPr>
              <a:xfrm rot="162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8DD0C780-E1E8-ED3F-3DEA-79A23C5748B0}"/>
                    </a:ext>
                  </a:extLst>
                </p:cNvPr>
                <p:cNvGrpSpPr/>
                <p:nvPr/>
              </p:nvGrpSpPr>
              <p:grpSpPr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81" name="椭圆 80">
                    <a:extLst>
                      <a:ext uri="{FF2B5EF4-FFF2-40B4-BE49-F238E27FC236}">
                        <a16:creationId xmlns:a16="http://schemas.microsoft.com/office/drawing/2014/main" id="{B7AFDDBD-8D63-9CC3-A250-73690B05BE70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31B30F26-0530-60C4-839A-4BC2CF2FE6BC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CAB7F585-DB8E-9821-78D1-CE09F4643E31}"/>
                    </a:ext>
                  </a:extLst>
                </p:cNvPr>
                <p:cNvGrpSpPr/>
                <p:nvPr/>
              </p:nvGrpSpPr>
              <p:grpSpPr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027A175B-D7EA-D739-70F7-F26D658B3D79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5D44B1C1-7232-4553-E00F-E4F07A7A7CDB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EA66F36A-DAFD-8690-6BFE-C7F347C75573}"/>
                    </a:ext>
                  </a:extLst>
                </p:cNvPr>
                <p:cNvGrpSpPr/>
                <p:nvPr/>
              </p:nvGrpSpPr>
              <p:grpSpPr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49558FE9-9FDA-3479-84AE-02FF24F7F710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FCEE4A34-73F8-922C-C4C2-8DF79E7503BB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2FE487CF-6AC5-2FD1-4EC3-E61B3C03BBF3}"/>
                    </a:ext>
                  </a:extLst>
                </p:cNvPr>
                <p:cNvGrpSpPr/>
                <p:nvPr/>
              </p:nvGrpSpPr>
              <p:grpSpPr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F6B737A4-014F-CA1C-B375-02E043211401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6" name="椭圆 75">
                    <a:extLst>
                      <a:ext uri="{FF2B5EF4-FFF2-40B4-BE49-F238E27FC236}">
                        <a16:creationId xmlns:a16="http://schemas.microsoft.com/office/drawing/2014/main" id="{1654F066-4289-265F-C817-02CEFD628B1F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FDB66F29-A1A9-1A3A-43EB-99DE2927FCB4}"/>
                    </a:ext>
                  </a:extLst>
                </p:cNvPr>
                <p:cNvGrpSpPr/>
                <p:nvPr/>
              </p:nvGrpSpPr>
              <p:grpSpPr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A07932B7-F735-A9E1-1BA3-5E96654D2AA2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35B12CA0-7D49-8FA6-A29C-E34245CABCEF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141BF0FC-9EE8-D64B-1B71-E4501EBD2692}"/>
                    </a:ext>
                  </a:extLst>
                </p:cNvPr>
                <p:cNvGrpSpPr/>
                <p:nvPr/>
              </p:nvGrpSpPr>
              <p:grpSpPr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91ED7301-E2F3-29AB-F04D-90E9655B20B9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E4326C30-0C36-7DA2-F955-7A5D55C8B6FD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21B08FBE-F389-6432-473C-4125A9BD6243}"/>
                    </a:ext>
                  </a:extLst>
                </p:cNvPr>
                <p:cNvGrpSpPr/>
                <p:nvPr/>
              </p:nvGrpSpPr>
              <p:grpSpPr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7213C279-30E4-B163-B98F-89E582B795ED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0730CFD3-BD37-0549-557C-F3625901336F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603AA05A-2BED-18B2-8714-41C987C9EEFA}"/>
                    </a:ext>
                  </a:extLst>
                </p:cNvPr>
                <p:cNvGrpSpPr/>
                <p:nvPr/>
              </p:nvGrpSpPr>
              <p:grpSpPr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542C496E-3F97-A487-113A-9962DA62C820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C06E750F-825A-5AE5-4140-9F3FEAC34425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ADEF5A49-0471-64D0-E33D-B595A2A77DBE}"/>
                    </a:ext>
                  </a:extLst>
                </p:cNvPr>
                <p:cNvGrpSpPr/>
                <p:nvPr/>
              </p:nvGrpSpPr>
              <p:grpSpPr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C4E05C23-196B-6F9B-B4D5-3BC4BEC5199F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5C376685-9AB3-111C-35FC-7FBFB7651E3A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BEC8EF56-7726-0153-69BD-DE0D1F3BEC65}"/>
                    </a:ext>
                  </a:extLst>
                </p:cNvPr>
                <p:cNvGrpSpPr/>
                <p:nvPr/>
              </p:nvGrpSpPr>
              <p:grpSpPr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9A5F6845-7F9D-CB93-9750-1EE5FF4D57D9}"/>
                      </a:ext>
                    </a:extLst>
                  </p:cNvPr>
                  <p:cNvSpPr/>
                  <p:nvPr/>
                </p:nvSpPr>
                <p:spPr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75000">
                        <a:schemeClr val="bg1">
                          <a:lumMod val="95000"/>
                        </a:schemeClr>
                      </a:gs>
                      <a:gs pos="55000">
                        <a:schemeClr val="bg1">
                          <a:lumMod val="65000"/>
                        </a:schemeClr>
                      </a:gs>
                      <a:gs pos="35000">
                        <a:schemeClr val="bg1">
                          <a:lumMod val="95000"/>
                        </a:schemeClr>
                      </a:gs>
                      <a:gs pos="17000">
                        <a:schemeClr val="bg1">
                          <a:lumMod val="6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C82B5A73-080F-EEAD-B74A-46EF1DE12829}"/>
                      </a:ext>
                    </a:extLst>
                  </p:cNvPr>
                  <p:cNvSpPr/>
                  <p:nvPr/>
                </p:nvSpPr>
                <p:spPr>
                  <a:xfrm>
                    <a:off x="2502060" y="1133475"/>
                    <a:ext cx="171450" cy="17145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127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3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FD2C4BE-C98E-24AE-CCED-864048DA1DF0}"/>
                  </a:ext>
                </a:extLst>
              </p:cNvPr>
              <p:cNvGrpSpPr/>
              <p:nvPr/>
            </p:nvGrpSpPr>
            <p:grpSpPr>
              <a:xfrm rot="16200000">
                <a:off x="1229146" y="5557333"/>
                <a:ext cx="119575" cy="612586"/>
                <a:chOff x="2244455" y="772894"/>
                <a:chExt cx="94658" cy="485003"/>
              </a:xfrm>
            </p:grpSpPr>
            <p:sp>
              <p:nvSpPr>
                <p:cNvPr id="51" name="圆角矩形 52">
                  <a:extLst>
                    <a:ext uri="{FF2B5EF4-FFF2-40B4-BE49-F238E27FC236}">
                      <a16:creationId xmlns:a16="http://schemas.microsoft.com/office/drawing/2014/main" id="{B74A4B1B-31A1-64CF-1037-3A572017553C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圆角矩形 53">
                  <a:extLst>
                    <a:ext uri="{FF2B5EF4-FFF2-40B4-BE49-F238E27FC236}">
                      <a16:creationId xmlns:a16="http://schemas.microsoft.com/office/drawing/2014/main" id="{8F9E6D1B-CE54-E314-CCB0-B0D812A3C6DD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7361FA3-BEBC-FA0C-65E1-0D9D2B4DBE75}"/>
                  </a:ext>
                </a:extLst>
              </p:cNvPr>
              <p:cNvGrpSpPr/>
              <p:nvPr/>
            </p:nvGrpSpPr>
            <p:grpSpPr>
              <a:xfrm rot="16200000">
                <a:off x="1229146" y="5099277"/>
                <a:ext cx="119575" cy="612586"/>
                <a:chOff x="2244455" y="772894"/>
                <a:chExt cx="94658" cy="485003"/>
              </a:xfrm>
            </p:grpSpPr>
            <p:sp>
              <p:nvSpPr>
                <p:cNvPr id="49" name="圆角矩形 50">
                  <a:extLst>
                    <a:ext uri="{FF2B5EF4-FFF2-40B4-BE49-F238E27FC236}">
                      <a16:creationId xmlns:a16="http://schemas.microsoft.com/office/drawing/2014/main" id="{61ED1E05-F532-B1D2-F4FA-6B5AE072EA99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圆角矩形 51">
                  <a:extLst>
                    <a:ext uri="{FF2B5EF4-FFF2-40B4-BE49-F238E27FC236}">
                      <a16:creationId xmlns:a16="http://schemas.microsoft.com/office/drawing/2014/main" id="{676E08EB-D62C-5051-850D-EF6CA76AEDD4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7F50755-C988-5B36-6C1B-AED46F2900E0}"/>
                  </a:ext>
                </a:extLst>
              </p:cNvPr>
              <p:cNvGrpSpPr/>
              <p:nvPr/>
            </p:nvGrpSpPr>
            <p:grpSpPr>
              <a:xfrm rot="16200000">
                <a:off x="1229146" y="4641222"/>
                <a:ext cx="119575" cy="612586"/>
                <a:chOff x="2244455" y="772894"/>
                <a:chExt cx="94658" cy="485003"/>
              </a:xfrm>
            </p:grpSpPr>
            <p:sp>
              <p:nvSpPr>
                <p:cNvPr id="47" name="圆角矩形 48">
                  <a:extLst>
                    <a:ext uri="{FF2B5EF4-FFF2-40B4-BE49-F238E27FC236}">
                      <a16:creationId xmlns:a16="http://schemas.microsoft.com/office/drawing/2014/main" id="{6072268C-A479-6427-9CAC-C6F3D924B690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圆角矩形 49">
                  <a:extLst>
                    <a:ext uri="{FF2B5EF4-FFF2-40B4-BE49-F238E27FC236}">
                      <a16:creationId xmlns:a16="http://schemas.microsoft.com/office/drawing/2014/main" id="{422148C4-2C81-EE56-EA35-029EE1BA93FF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95C20A58-3DAD-AE33-9E6D-D7652957A4C0}"/>
                  </a:ext>
                </a:extLst>
              </p:cNvPr>
              <p:cNvGrpSpPr/>
              <p:nvPr/>
            </p:nvGrpSpPr>
            <p:grpSpPr>
              <a:xfrm rot="16200000">
                <a:off x="1229146" y="4183167"/>
                <a:ext cx="119575" cy="612586"/>
                <a:chOff x="2244455" y="772894"/>
                <a:chExt cx="94658" cy="485003"/>
              </a:xfrm>
            </p:grpSpPr>
            <p:sp>
              <p:nvSpPr>
                <p:cNvPr id="45" name="圆角矩形 46">
                  <a:extLst>
                    <a:ext uri="{FF2B5EF4-FFF2-40B4-BE49-F238E27FC236}">
                      <a16:creationId xmlns:a16="http://schemas.microsoft.com/office/drawing/2014/main" id="{D602CEC7-75A3-2A9F-D7F8-A21BE52DA703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圆角矩形 47">
                  <a:extLst>
                    <a:ext uri="{FF2B5EF4-FFF2-40B4-BE49-F238E27FC236}">
                      <a16:creationId xmlns:a16="http://schemas.microsoft.com/office/drawing/2014/main" id="{D8EDF602-8750-9722-3745-B8E5B2856C91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D4050B3-E95F-AD41-B7C8-2B978DC37E77}"/>
                  </a:ext>
                </a:extLst>
              </p:cNvPr>
              <p:cNvGrpSpPr/>
              <p:nvPr/>
            </p:nvGrpSpPr>
            <p:grpSpPr>
              <a:xfrm rot="16200000">
                <a:off x="1229146" y="3725113"/>
                <a:ext cx="119575" cy="612586"/>
                <a:chOff x="2244455" y="772894"/>
                <a:chExt cx="94658" cy="485003"/>
              </a:xfrm>
            </p:grpSpPr>
            <p:sp>
              <p:nvSpPr>
                <p:cNvPr id="43" name="圆角矩形 44">
                  <a:extLst>
                    <a:ext uri="{FF2B5EF4-FFF2-40B4-BE49-F238E27FC236}">
                      <a16:creationId xmlns:a16="http://schemas.microsoft.com/office/drawing/2014/main" id="{9820DBF2-CB42-C997-4881-15272375956E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圆角矩形 45">
                  <a:extLst>
                    <a:ext uri="{FF2B5EF4-FFF2-40B4-BE49-F238E27FC236}">
                      <a16:creationId xmlns:a16="http://schemas.microsoft.com/office/drawing/2014/main" id="{A3F6CA2A-6D47-E6D7-5BAD-B5BB8FEBF7A6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503ED7E-F500-58CC-EF99-089AFFAD679C}"/>
                  </a:ext>
                </a:extLst>
              </p:cNvPr>
              <p:cNvGrpSpPr/>
              <p:nvPr/>
            </p:nvGrpSpPr>
            <p:grpSpPr>
              <a:xfrm rot="16200000">
                <a:off x="1229146" y="3267055"/>
                <a:ext cx="119575" cy="612586"/>
                <a:chOff x="2244455" y="772894"/>
                <a:chExt cx="94658" cy="485003"/>
              </a:xfrm>
            </p:grpSpPr>
            <p:sp>
              <p:nvSpPr>
                <p:cNvPr id="41" name="圆角矩形 42">
                  <a:extLst>
                    <a:ext uri="{FF2B5EF4-FFF2-40B4-BE49-F238E27FC236}">
                      <a16:creationId xmlns:a16="http://schemas.microsoft.com/office/drawing/2014/main" id="{6D6D4C53-7368-A4E9-3819-0A095ED5672E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圆角矩形 43">
                  <a:extLst>
                    <a:ext uri="{FF2B5EF4-FFF2-40B4-BE49-F238E27FC236}">
                      <a16:creationId xmlns:a16="http://schemas.microsoft.com/office/drawing/2014/main" id="{2DEDA967-BB8E-1230-1BEE-2464120924B3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0FA917A-AC11-A694-2213-36EF76C8BA58}"/>
                  </a:ext>
                </a:extLst>
              </p:cNvPr>
              <p:cNvGrpSpPr/>
              <p:nvPr/>
            </p:nvGrpSpPr>
            <p:grpSpPr>
              <a:xfrm rot="16200000">
                <a:off x="1229145" y="2808999"/>
                <a:ext cx="119575" cy="612586"/>
                <a:chOff x="2244455" y="772894"/>
                <a:chExt cx="94658" cy="485003"/>
              </a:xfrm>
            </p:grpSpPr>
            <p:sp>
              <p:nvSpPr>
                <p:cNvPr id="39" name="圆角矩形 40">
                  <a:extLst>
                    <a:ext uri="{FF2B5EF4-FFF2-40B4-BE49-F238E27FC236}">
                      <a16:creationId xmlns:a16="http://schemas.microsoft.com/office/drawing/2014/main" id="{3D7DBF22-B219-3104-B6AE-1521D5BCE461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圆角矩形 41">
                  <a:extLst>
                    <a:ext uri="{FF2B5EF4-FFF2-40B4-BE49-F238E27FC236}">
                      <a16:creationId xmlns:a16="http://schemas.microsoft.com/office/drawing/2014/main" id="{77EA6307-C573-E2A1-1C9D-7C8E6C7F8D45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18B7D4F-B641-D947-682A-AA812FC36D85}"/>
                  </a:ext>
                </a:extLst>
              </p:cNvPr>
              <p:cNvGrpSpPr/>
              <p:nvPr/>
            </p:nvGrpSpPr>
            <p:grpSpPr>
              <a:xfrm rot="16200000">
                <a:off x="1229146" y="2350946"/>
                <a:ext cx="119575" cy="612586"/>
                <a:chOff x="2244455" y="772894"/>
                <a:chExt cx="94658" cy="485003"/>
              </a:xfrm>
            </p:grpSpPr>
            <p:sp>
              <p:nvSpPr>
                <p:cNvPr id="36" name="圆角矩形 38">
                  <a:extLst>
                    <a:ext uri="{FF2B5EF4-FFF2-40B4-BE49-F238E27FC236}">
                      <a16:creationId xmlns:a16="http://schemas.microsoft.com/office/drawing/2014/main" id="{A97C5294-B8CE-F554-51B7-B925F481B8E8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圆角矩形 39">
                  <a:extLst>
                    <a:ext uri="{FF2B5EF4-FFF2-40B4-BE49-F238E27FC236}">
                      <a16:creationId xmlns:a16="http://schemas.microsoft.com/office/drawing/2014/main" id="{21CE5B54-3C92-A1FE-CE7C-8E5A1A3AE43B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BAC5216-9CE8-CB2A-237E-241F76DA5F08}"/>
                  </a:ext>
                </a:extLst>
              </p:cNvPr>
              <p:cNvGrpSpPr/>
              <p:nvPr/>
            </p:nvGrpSpPr>
            <p:grpSpPr>
              <a:xfrm rot="16200000">
                <a:off x="1229146" y="1892893"/>
                <a:ext cx="119575" cy="612586"/>
                <a:chOff x="2244455" y="772894"/>
                <a:chExt cx="94658" cy="485003"/>
              </a:xfrm>
            </p:grpSpPr>
            <p:sp>
              <p:nvSpPr>
                <p:cNvPr id="33" name="圆角矩形 36">
                  <a:extLst>
                    <a:ext uri="{FF2B5EF4-FFF2-40B4-BE49-F238E27FC236}">
                      <a16:creationId xmlns:a16="http://schemas.microsoft.com/office/drawing/2014/main" id="{33BEE19A-CAD3-2FCD-B638-0044390EFBA7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圆角矩形 37">
                  <a:extLst>
                    <a:ext uri="{FF2B5EF4-FFF2-40B4-BE49-F238E27FC236}">
                      <a16:creationId xmlns:a16="http://schemas.microsoft.com/office/drawing/2014/main" id="{42183FE9-73E0-1261-B9C8-1DE723D222F3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3B55472-F5A6-C9B6-3F83-5174BEABDFE3}"/>
                  </a:ext>
                </a:extLst>
              </p:cNvPr>
              <p:cNvGrpSpPr/>
              <p:nvPr/>
            </p:nvGrpSpPr>
            <p:grpSpPr>
              <a:xfrm rot="16200000">
                <a:off x="1229146" y="1434840"/>
                <a:ext cx="119575" cy="612586"/>
                <a:chOff x="2244455" y="772894"/>
                <a:chExt cx="94658" cy="485003"/>
              </a:xfrm>
            </p:grpSpPr>
            <p:sp>
              <p:nvSpPr>
                <p:cNvPr id="28" name="圆角矩形 34">
                  <a:extLst>
                    <a:ext uri="{FF2B5EF4-FFF2-40B4-BE49-F238E27FC236}">
                      <a16:creationId xmlns:a16="http://schemas.microsoft.com/office/drawing/2014/main" id="{62F653C6-207D-7090-93B8-7AC0E45002D8}"/>
                    </a:ext>
                  </a:extLst>
                </p:cNvPr>
                <p:cNvSpPr/>
                <p:nvPr/>
              </p:nvSpPr>
              <p:spPr>
                <a:xfrm>
                  <a:off x="2244455" y="772894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4000">
                        <a:schemeClr val="bg1">
                          <a:lumMod val="75000"/>
                        </a:schemeClr>
                      </a:gs>
                      <a:gs pos="78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圆角矩形 35">
                  <a:extLst>
                    <a:ext uri="{FF2B5EF4-FFF2-40B4-BE49-F238E27FC236}">
                      <a16:creationId xmlns:a16="http://schemas.microsoft.com/office/drawing/2014/main" id="{12076489-D12C-CFA2-3043-A5267DCEA61D}"/>
                    </a:ext>
                  </a:extLst>
                </p:cNvPr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74000">
                      <a:schemeClr val="bg1"/>
                    </a:gs>
                    <a:gs pos="52000">
                      <a:schemeClr val="bg1">
                        <a:lumMod val="85000"/>
                      </a:schemeClr>
                    </a:gs>
                    <a:gs pos="23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n w="1905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43000">
                        <a:schemeClr val="bg1">
                          <a:lumMod val="75000"/>
                        </a:schemeClr>
                      </a:gs>
                      <a:gs pos="79000">
                        <a:schemeClr val="bg1"/>
                      </a:gs>
                      <a:gs pos="6100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0"/>
                    <a:tileRect/>
                  </a:gradFill>
                </a:ln>
                <a:effectLst>
                  <a:outerShdw blurRad="254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1C48BDE-3143-1454-79BA-7B93F59063F2}"/>
              </a:ext>
            </a:extLst>
          </p:cNvPr>
          <p:cNvGrpSpPr/>
          <p:nvPr/>
        </p:nvGrpSpPr>
        <p:grpSpPr>
          <a:xfrm>
            <a:off x="3809403" y="2373704"/>
            <a:ext cx="130799" cy="1489897"/>
            <a:chOff x="10487694" y="1484274"/>
            <a:chExt cx="190500" cy="4628185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A6CD136-B9B0-DCA8-41F3-DCAE7FB16327}"/>
                </a:ext>
              </a:extLst>
            </p:cNvPr>
            <p:cNvSpPr/>
            <p:nvPr/>
          </p:nvSpPr>
          <p:spPr>
            <a:xfrm>
              <a:off x="10487694" y="1484274"/>
              <a:ext cx="190500" cy="888448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61A5035-A9F9-D51A-A2EF-9C460B34C609}"/>
                </a:ext>
              </a:extLst>
            </p:cNvPr>
            <p:cNvSpPr/>
            <p:nvPr/>
          </p:nvSpPr>
          <p:spPr>
            <a:xfrm>
              <a:off x="10487694" y="2372720"/>
              <a:ext cx="190500" cy="944033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7CCE7A2-4B56-84CF-14BA-5029892C8BD5}"/>
                </a:ext>
              </a:extLst>
            </p:cNvPr>
            <p:cNvSpPr/>
            <p:nvPr/>
          </p:nvSpPr>
          <p:spPr>
            <a:xfrm>
              <a:off x="10487694" y="3314688"/>
              <a:ext cx="190500" cy="945150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EA50F1A-FC4D-E0BD-768D-D99D79427690}"/>
                </a:ext>
              </a:extLst>
            </p:cNvPr>
            <p:cNvSpPr/>
            <p:nvPr/>
          </p:nvSpPr>
          <p:spPr>
            <a:xfrm>
              <a:off x="10487694" y="4258721"/>
              <a:ext cx="190500" cy="944033"/>
            </a:xfrm>
            <a:prstGeom prst="rect">
              <a:avLst/>
            </a:pr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350DC24-6651-85B3-8C1E-8C30D6D5C007}"/>
                </a:ext>
              </a:extLst>
            </p:cNvPr>
            <p:cNvSpPr/>
            <p:nvPr/>
          </p:nvSpPr>
          <p:spPr>
            <a:xfrm>
              <a:off x="10487694" y="5202754"/>
              <a:ext cx="190500" cy="909705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E385FEE8-12D4-3BCE-E10C-40C0E85733AF}"/>
              </a:ext>
            </a:extLst>
          </p:cNvPr>
          <p:cNvSpPr txBox="1"/>
          <p:nvPr/>
        </p:nvSpPr>
        <p:spPr>
          <a:xfrm>
            <a:off x="959192" y="2320280"/>
            <a:ext cx="3001185" cy="152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0" name="文本占位符 3">
            <a:extLst>
              <a:ext uri="{FF2B5EF4-FFF2-40B4-BE49-F238E27FC236}">
                <a16:creationId xmlns:a16="http://schemas.microsoft.com/office/drawing/2014/main" id="{4B279486-79CB-6507-3E44-1165DF80F7FD}"/>
              </a:ext>
            </a:extLst>
          </p:cNvPr>
          <p:cNvSpPr txBox="1">
            <a:spLocks/>
          </p:cNvSpPr>
          <p:nvPr/>
        </p:nvSpPr>
        <p:spPr>
          <a:xfrm>
            <a:off x="558266" y="1611025"/>
            <a:ext cx="238394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方法的完整定义格式</a:t>
            </a:r>
          </a:p>
        </p:txBody>
      </p:sp>
      <p:sp>
        <p:nvSpPr>
          <p:cNvPr id="91" name="TextBox 3">
            <a:extLst>
              <a:ext uri="{FF2B5EF4-FFF2-40B4-BE49-F238E27FC236}">
                <a16:creationId xmlns:a16="http://schemas.microsoft.com/office/drawing/2014/main" id="{7C9A0FD2-DD90-63BA-72F8-3F6CCFB5E803}"/>
              </a:ext>
            </a:extLst>
          </p:cNvPr>
          <p:cNvSpPr txBox="1"/>
          <p:nvPr/>
        </p:nvSpPr>
        <p:spPr>
          <a:xfrm>
            <a:off x="4713035" y="2356266"/>
            <a:ext cx="4567079" cy="1447640"/>
          </a:xfrm>
          <a:prstGeom prst="rect">
            <a:avLst/>
          </a:prstGeom>
          <a:solidFill>
            <a:srgbClr val="F9FBF9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max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&gt;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? a : b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7DB3E45-D9E4-DD63-FA6B-A008C184D8E0}"/>
              </a:ext>
            </a:extLst>
          </p:cNvPr>
          <p:cNvSpPr/>
          <p:nvPr/>
        </p:nvSpPr>
        <p:spPr>
          <a:xfrm>
            <a:off x="4778607" y="2706398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3637D30-5582-9BF4-5E43-36A52A7BDE7B}"/>
              </a:ext>
            </a:extLst>
          </p:cNvPr>
          <p:cNvSpPr txBox="1"/>
          <p:nvPr/>
        </p:nvSpPr>
        <p:spPr>
          <a:xfrm>
            <a:off x="4788436" y="2428963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57AEBC7-1677-5A68-D297-6A945111C075}"/>
              </a:ext>
            </a:extLst>
          </p:cNvPr>
          <p:cNvSpPr/>
          <p:nvPr/>
        </p:nvSpPr>
        <p:spPr>
          <a:xfrm>
            <a:off x="6177317" y="2716602"/>
            <a:ext cx="356689" cy="24551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4EE342F-E4E9-B85A-A93F-254023DB2BA6}"/>
              </a:ext>
            </a:extLst>
          </p:cNvPr>
          <p:cNvSpPr txBox="1"/>
          <p:nvPr/>
        </p:nvSpPr>
        <p:spPr>
          <a:xfrm>
            <a:off x="5919156" y="2428963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44073F6-3D11-B191-D066-0AA06F1E7ABB}"/>
              </a:ext>
            </a:extLst>
          </p:cNvPr>
          <p:cNvSpPr/>
          <p:nvPr/>
        </p:nvSpPr>
        <p:spPr>
          <a:xfrm>
            <a:off x="6801129" y="2716602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7C4D229-D423-6E3C-4B38-0442B09C4CE7}"/>
              </a:ext>
            </a:extLst>
          </p:cNvPr>
          <p:cNvSpPr txBox="1"/>
          <p:nvPr/>
        </p:nvSpPr>
        <p:spPr>
          <a:xfrm>
            <a:off x="6706654" y="2413138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D2C95F9-ED3E-644B-8C09-10117E664FC9}"/>
              </a:ext>
            </a:extLst>
          </p:cNvPr>
          <p:cNvSpPr/>
          <p:nvPr/>
        </p:nvSpPr>
        <p:spPr>
          <a:xfrm>
            <a:off x="7279000" y="2716602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8D286C0-8D24-D9D7-1B97-A130469FFB94}"/>
              </a:ext>
            </a:extLst>
          </p:cNvPr>
          <p:cNvSpPr txBox="1"/>
          <p:nvPr/>
        </p:nvSpPr>
        <p:spPr>
          <a:xfrm>
            <a:off x="7432232" y="2428963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4DD844E-00A0-000F-CC53-2161E989CC6B}"/>
              </a:ext>
            </a:extLst>
          </p:cNvPr>
          <p:cNvSpPr txBox="1"/>
          <p:nvPr/>
        </p:nvSpPr>
        <p:spPr>
          <a:xfrm>
            <a:off x="7449165" y="3025484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  <a:r>
              <a:rPr lang="en-US" altLang="zh-CN" dirty="0"/>
              <a:t>(</a:t>
            </a:r>
            <a:r>
              <a:rPr lang="zh-CN" altLang="en-US" dirty="0"/>
              <a:t>处理数据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660B2A4-2898-E344-1D05-C5B50B59F17A}"/>
              </a:ext>
            </a:extLst>
          </p:cNvPr>
          <p:cNvSpPr txBox="1"/>
          <p:nvPr/>
        </p:nvSpPr>
        <p:spPr>
          <a:xfrm>
            <a:off x="7453594" y="3282583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返回处理后的结果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5ADBFF1-42DA-1155-CD2A-061C44E0DBCD}"/>
              </a:ext>
            </a:extLst>
          </p:cNvPr>
          <p:cNvSpPr/>
          <p:nvPr/>
        </p:nvSpPr>
        <p:spPr>
          <a:xfrm>
            <a:off x="5031777" y="3036154"/>
            <a:ext cx="2323323" cy="4667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CA7B545F-59EC-F5C0-BF94-A5D26555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15" y="1623774"/>
            <a:ext cx="3420249" cy="440105"/>
          </a:xfrm>
          <a:prstGeom prst="rect">
            <a:avLst/>
          </a:prstGeom>
        </p:spPr>
      </p:pic>
      <p:sp>
        <p:nvSpPr>
          <p:cNvPr id="104" name="文本占位符 3">
            <a:extLst>
              <a:ext uri="{FF2B5EF4-FFF2-40B4-BE49-F238E27FC236}">
                <a16:creationId xmlns:a16="http://schemas.microsoft.com/office/drawing/2014/main" id="{9833B19E-3AEA-E05A-3E44-D50F2D549D3E}"/>
              </a:ext>
            </a:extLst>
          </p:cNvPr>
          <p:cNvSpPr txBox="1">
            <a:spLocks/>
          </p:cNvSpPr>
          <p:nvPr/>
        </p:nvSpPr>
        <p:spPr>
          <a:xfrm>
            <a:off x="598693" y="4317977"/>
            <a:ext cx="238394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方法如何使用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4C1BF5A-2FF0-1502-2F76-423FC46822F0}"/>
              </a:ext>
            </a:extLst>
          </p:cNvPr>
          <p:cNvSpPr txBox="1"/>
          <p:nvPr/>
        </p:nvSpPr>
        <p:spPr>
          <a:xfrm>
            <a:off x="65807" y="4640545"/>
            <a:ext cx="9931940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方法必须被调用才能执行，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调用格式：方法名称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598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1" grpId="0" animBg="1"/>
      <p:bldP spid="92" grpId="0" animBg="1"/>
      <p:bldP spid="93" grpId="0"/>
      <p:bldP spid="94" grpId="0" animBg="1"/>
      <p:bldP spid="95" grpId="0"/>
      <p:bldP spid="96" grpId="0" animBg="1"/>
      <p:bldP spid="97" grpId="0"/>
      <p:bldP spid="98" grpId="0" animBg="1"/>
      <p:bldP spid="99" grpId="0"/>
      <p:bldP spid="100" grpId="0"/>
      <p:bldP spid="101" grpId="0"/>
      <p:bldP spid="102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4416C743-B688-45F1-9125-6234627EF3FC}"/>
              </a:ext>
            </a:extLst>
          </p:cNvPr>
          <p:cNvSpPr txBox="1"/>
          <p:nvPr/>
        </p:nvSpPr>
        <p:spPr>
          <a:xfrm>
            <a:off x="733067" y="2655642"/>
            <a:ext cx="4779966" cy="1724639"/>
          </a:xfrm>
          <a:prstGeom prst="rect">
            <a:avLst/>
          </a:prstGeom>
          <a:solidFill>
            <a:srgbClr val="F9FBF9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打印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行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Hello World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（使用方法）：无参数无返回值的方法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ublic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static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void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print(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BA157D62-AA3E-4534-AD6D-8CD8DF71B97E}"/>
              </a:ext>
            </a:extLst>
          </p:cNvPr>
          <p:cNvSpPr txBox="1">
            <a:spLocks/>
          </p:cNvSpPr>
          <p:nvPr/>
        </p:nvSpPr>
        <p:spPr>
          <a:xfrm>
            <a:off x="576196" y="4380281"/>
            <a:ext cx="10378849" cy="1221784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如果方法不需要返回数据，返回值类型必须声明成</a:t>
            </a:r>
            <a:r>
              <a:rPr kumimoji="1" lang="en-US" altLang="zh-CN" sz="1600" b="0" dirty="0">
                <a:solidFill>
                  <a:srgbClr val="C00000"/>
                </a:solidFill>
              </a:rPr>
              <a:t>void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（无返回值声明）</a:t>
            </a:r>
            <a:r>
              <a:rPr kumimoji="1" lang="zh-CN" altLang="en-US" sz="1600" b="0" dirty="0"/>
              <a:t>方法内部不可以使用</a:t>
            </a:r>
            <a:r>
              <a:rPr kumimoji="1" lang="en-US" altLang="zh-CN" sz="1600" b="0" dirty="0"/>
              <a:t>return</a:t>
            </a:r>
            <a:r>
              <a:rPr kumimoji="1" lang="zh-CN" altLang="en-US" sz="1600" b="0" dirty="0"/>
              <a:t>返回数据。</a:t>
            </a:r>
            <a:endParaRPr kumimoji="1" lang="en-US" altLang="zh-CN" sz="16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667627-D4AE-9352-E4B4-E98F3CD0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6" y="1202309"/>
            <a:ext cx="4273691" cy="312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F8A2A-4229-AEE1-F079-86ABFCC8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6" y="1954698"/>
            <a:ext cx="4022315" cy="3399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28FBAD-A3B7-F7BD-9AE6-EF68EC5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方法的其他形式</a:t>
            </a:r>
          </a:p>
        </p:txBody>
      </p:sp>
    </p:spTree>
    <p:extLst>
      <p:ext uri="{BB962C8B-B14F-4D97-AF65-F5344CB8AC3E}">
        <p14:creationId xmlns:p14="http://schemas.microsoft.com/office/powerpoint/2010/main" val="5038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5621CF3D-B110-DEFE-CB37-32AE672C9082}"/>
              </a:ext>
            </a:extLst>
          </p:cNvPr>
          <p:cNvSpPr txBox="1">
            <a:spLocks/>
          </p:cNvSpPr>
          <p:nvPr/>
        </p:nvSpPr>
        <p:spPr>
          <a:xfrm>
            <a:off x="3266870" y="2761862"/>
            <a:ext cx="7386292" cy="174988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C812C4-3268-775A-3B99-1C527B4C977F}"/>
              </a:ext>
            </a:extLst>
          </p:cNvPr>
          <p:cNvSpPr txBox="1"/>
          <p:nvPr/>
        </p:nvSpPr>
        <p:spPr>
          <a:xfrm>
            <a:off x="3845368" y="1189102"/>
            <a:ext cx="8003022" cy="484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、什么是方法？方法的完整格式是啥？ 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是用于执行特定任务或操作的代码块，可以接收数据进行处理并返回一个处理的结果。</a:t>
            </a:r>
            <a:br>
              <a:rPr kumimoji="1"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kumimoji="1"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、定义满足需求的方法格式，主要考虑哪两方面？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方法是否需要接收数据，方法是否需要返回数据。</a:t>
            </a:r>
            <a:endParaRPr kumimoji="1"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、方法如何使用？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必须进行调用才可以执行方法；调用格式：方法名称</a:t>
            </a:r>
            <a:r>
              <a:rPr kumimoji="1"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kumimoji="1"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77B39B9-9253-FF3D-8053-688177E7E114}"/>
              </a:ext>
            </a:extLst>
          </p:cNvPr>
          <p:cNvSpPr txBox="1"/>
          <p:nvPr/>
        </p:nvSpPr>
        <p:spPr>
          <a:xfrm>
            <a:off x="4619513" y="2434104"/>
            <a:ext cx="2821467" cy="1174424"/>
          </a:xfrm>
          <a:prstGeom prst="rect">
            <a:avLst/>
          </a:prstGeom>
          <a:solidFill>
            <a:srgbClr val="F9FBF9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2493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8785" y="1532790"/>
            <a:ext cx="3764243" cy="5074243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输入输出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00D9361-71FE-075A-20B6-EEF27013BA09}"/>
              </a:ext>
            </a:extLst>
          </p:cNvPr>
          <p:cNvSpPr/>
          <p:nvPr/>
        </p:nvSpPr>
        <p:spPr>
          <a:xfrm>
            <a:off x="6951881" y="1247696"/>
            <a:ext cx="1021707" cy="1101012"/>
          </a:xfrm>
          <a:prstGeom prst="leftBrace">
            <a:avLst>
              <a:gd name="adj1" fmla="val 21511"/>
              <a:gd name="adj2" fmla="val 499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32CF96-1423-FAD0-9378-61BE7081143F}"/>
              </a:ext>
            </a:extLst>
          </p:cNvPr>
          <p:cNvSpPr txBox="1"/>
          <p:nvPr/>
        </p:nvSpPr>
        <p:spPr>
          <a:xfrm>
            <a:off x="7660364" y="1423055"/>
            <a:ext cx="335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方法详解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ADA47-E520-0CCF-2177-1F9D0F19ADC1}"/>
              </a:ext>
            </a:extLst>
          </p:cNvPr>
          <p:cNvSpPr txBox="1"/>
          <p:nvPr/>
        </p:nvSpPr>
        <p:spPr>
          <a:xfrm>
            <a:off x="7660364" y="1862798"/>
            <a:ext cx="2352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方法的其他注意事项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52C4F5-709A-1339-63A3-AFA8550F3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948005"/>
          </a:xfrm>
        </p:spPr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、方法可以重载。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72E59C-AE33-4502-BC84-AB3007EF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方法的一些注意事项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998B1F-8301-40DB-92C8-C813317A28FB}"/>
              </a:ext>
            </a:extLst>
          </p:cNvPr>
          <p:cNvSpPr txBox="1"/>
          <p:nvPr/>
        </p:nvSpPr>
        <p:spPr>
          <a:xfrm>
            <a:off x="555321" y="1200142"/>
            <a:ext cx="10299491" cy="704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一个类中，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出现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多个方法的名称相同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，但是它们的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形参列表是不同的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，那么这些方法就称为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方法重载了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7742689A-7CBE-25DB-F2A4-5F74392E38DA}"/>
              </a:ext>
            </a:extLst>
          </p:cNvPr>
          <p:cNvSpPr txBox="1">
            <a:spLocks/>
          </p:cNvSpPr>
          <p:nvPr/>
        </p:nvSpPr>
        <p:spPr>
          <a:xfrm>
            <a:off x="555321" y="5427756"/>
            <a:ext cx="8672052" cy="9480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2</a:t>
            </a:r>
            <a:r>
              <a:rPr lang="zh-CN" altLang="en-US" b="1" dirty="0"/>
              <a:t>、无返回值的方法中可以直接通过单独的</a:t>
            </a:r>
            <a:r>
              <a:rPr lang="en-US" altLang="zh-CN" b="1" dirty="0"/>
              <a:t>return;</a:t>
            </a:r>
            <a:r>
              <a:rPr lang="zh-CN" altLang="en-US" b="1" dirty="0"/>
              <a:t>立即结束当前方法的执行。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2FC48BC-FDBE-80A5-B0E6-0E48F24F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23" y="2148147"/>
            <a:ext cx="4090220" cy="2974853"/>
          </a:xfrm>
          <a:prstGeom prst="rect">
            <a:avLst/>
          </a:prstGeom>
          <a:solidFill>
            <a:srgbClr val="F9FBF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printVariable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printVariable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str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printVariable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str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5" grpId="0"/>
      <p:bldP spid="3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1861</TotalTime>
  <Words>3233</Words>
  <Application>Microsoft Office PowerPoint</Application>
  <PresentationFormat>宽屏</PresentationFormat>
  <Paragraphs>419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Alibaba PuHuiTi B</vt:lpstr>
      <vt:lpstr>Alibaba PuHuiTi M</vt:lpstr>
      <vt:lpstr>Alibaba PuHuiTi Medium</vt:lpstr>
      <vt:lpstr>Alibaba PuHuiTi R</vt:lpstr>
      <vt:lpstr>-apple-system</vt:lpstr>
      <vt:lpstr>Arial Unicode MS</vt:lpstr>
      <vt:lpstr>阿里巴巴普惠体</vt:lpstr>
      <vt:lpstr>阿里巴巴普惠体 Heavy</vt:lpstr>
      <vt:lpstr>阿里巴巴普惠体 Medium</vt:lpstr>
      <vt:lpstr>等线</vt:lpstr>
      <vt:lpstr>楷体</vt:lpstr>
      <vt:lpstr>宋体</vt:lpstr>
      <vt:lpstr>印品黑体</vt:lpstr>
      <vt:lpstr>Arial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Java程序的基本语法</vt:lpstr>
      <vt:lpstr>功能的最小单元</vt:lpstr>
      <vt:lpstr>PowerPoint 演示文稿</vt:lpstr>
      <vt:lpstr>方法是啥？</vt:lpstr>
      <vt:lpstr>方法是啥？</vt:lpstr>
      <vt:lpstr>方法的其他形式</vt:lpstr>
      <vt:lpstr>PowerPoint 演示文稿</vt:lpstr>
      <vt:lpstr>PowerPoint 演示文稿</vt:lpstr>
      <vt:lpstr>方法的一些注意事项</vt:lpstr>
      <vt:lpstr>PowerPoint 演示文稿</vt:lpstr>
      <vt:lpstr>类型转换-自动类型转换</vt:lpstr>
      <vt:lpstr>类型转换-强制类型转换</vt:lpstr>
      <vt:lpstr>PowerPoint 演示文稿</vt:lpstr>
      <vt:lpstr>PowerPoint 演示文稿</vt:lpstr>
      <vt:lpstr>表达式的自动类型提升</vt:lpstr>
      <vt:lpstr>PowerPoint 演示文稿</vt:lpstr>
      <vt:lpstr>PowerPoint 演示文稿</vt:lpstr>
      <vt:lpstr>输入输出</vt:lpstr>
      <vt:lpstr>使用Scanner接收用户键盘输入的数据，需要三个步骤： </vt:lpstr>
      <vt:lpstr>PowerPoint 演示文稿</vt:lpstr>
      <vt:lpstr>基本的算术运算符</vt:lpstr>
      <vt:lpstr>+符号在Java中的特殊用途</vt:lpstr>
      <vt:lpstr>PowerPoint 演示文稿</vt:lpstr>
      <vt:lpstr>PowerPoint 演示文稿</vt:lpstr>
      <vt:lpstr>自增自减运算符</vt:lpstr>
      <vt:lpstr>自增自减运算符</vt:lpstr>
      <vt:lpstr>PowerPoint 演示文稿</vt:lpstr>
      <vt:lpstr>自增自减拓展案例</vt:lpstr>
      <vt:lpstr>PowerPoint 演示文稿</vt:lpstr>
      <vt:lpstr>赋值运算符</vt:lpstr>
      <vt:lpstr>PowerPoint 演示文稿</vt:lpstr>
      <vt:lpstr>PowerPoint 演示文稿</vt:lpstr>
      <vt:lpstr>关系运算符、三元运算符</vt:lpstr>
      <vt:lpstr>三元运算符</vt:lpstr>
      <vt:lpstr>PowerPoint 演示文稿</vt:lpstr>
      <vt:lpstr>逻辑运算符</vt:lpstr>
      <vt:lpstr>PowerPoint 演示文稿</vt:lpstr>
      <vt:lpstr>PowerPoint 演示文稿</vt:lpstr>
      <vt:lpstr>健康计算器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499</cp:revision>
  <cp:lastPrinted>2022-05-29T16:00:00Z</cp:lastPrinted>
  <dcterms:created xsi:type="dcterms:W3CDTF">2022-05-29T16:00:00Z</dcterms:created>
  <dcterms:modified xsi:type="dcterms:W3CDTF">2024-08-05T09:05:05Z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